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64" r:id="rId1"/>
  </p:sldMasterIdLst>
  <p:notesMasterIdLst>
    <p:notesMasterId r:id="rId31"/>
  </p:notesMasterIdLst>
  <p:handoutMasterIdLst>
    <p:handoutMasterId r:id="rId32"/>
  </p:handoutMasterIdLst>
  <p:sldIdLst>
    <p:sldId id="330" r:id="rId2"/>
    <p:sldId id="379" r:id="rId3"/>
    <p:sldId id="381" r:id="rId4"/>
    <p:sldId id="380" r:id="rId5"/>
    <p:sldId id="368" r:id="rId6"/>
    <p:sldId id="399" r:id="rId7"/>
    <p:sldId id="382" r:id="rId8"/>
    <p:sldId id="385" r:id="rId9"/>
    <p:sldId id="390" r:id="rId10"/>
    <p:sldId id="388" r:id="rId11"/>
    <p:sldId id="389" r:id="rId12"/>
    <p:sldId id="397" r:id="rId13"/>
    <p:sldId id="391" r:id="rId14"/>
    <p:sldId id="393" r:id="rId15"/>
    <p:sldId id="394" r:id="rId16"/>
    <p:sldId id="395" r:id="rId17"/>
    <p:sldId id="386" r:id="rId18"/>
    <p:sldId id="398" r:id="rId19"/>
    <p:sldId id="400" r:id="rId20"/>
    <p:sldId id="401" r:id="rId21"/>
    <p:sldId id="378" r:id="rId22"/>
    <p:sldId id="372" r:id="rId23"/>
    <p:sldId id="377" r:id="rId24"/>
    <p:sldId id="373" r:id="rId25"/>
    <p:sldId id="374" r:id="rId26"/>
    <p:sldId id="375" r:id="rId27"/>
    <p:sldId id="371" r:id="rId28"/>
    <p:sldId id="369" r:id="rId29"/>
    <p:sldId id="338" r:id="rId30"/>
  </p:sldIdLst>
  <p:sldSz cx="9144000" cy="5143500" type="screen16x9"/>
  <p:notesSz cx="6881813" cy="10002838"/>
  <p:defaultTextStyle>
    <a:defPPr>
      <a:defRPr lang="de-CH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189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377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566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754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5943" algn="l" defTabSz="457189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131" algn="l" defTabSz="457189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320" algn="l" defTabSz="457189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509" algn="l" defTabSz="457189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668" userDrawn="1">
          <p15:clr>
            <a:srgbClr val="A4A3A4"/>
          </p15:clr>
        </p15:guide>
        <p15:guide id="2" orient="horz" pos="634" userDrawn="1">
          <p15:clr>
            <a:srgbClr val="A4A3A4"/>
          </p15:clr>
        </p15:guide>
        <p15:guide id="3" orient="horz" pos="2845" userDrawn="1">
          <p15:clr>
            <a:srgbClr val="A4A3A4"/>
          </p15:clr>
        </p15:guide>
        <p15:guide id="4" orient="horz" pos="838" userDrawn="1">
          <p15:clr>
            <a:srgbClr val="A4A3A4"/>
          </p15:clr>
        </p15:guide>
        <p15:guide id="5" orient="horz" pos="140" userDrawn="1">
          <p15:clr>
            <a:srgbClr val="A4A3A4"/>
          </p15:clr>
        </p15:guide>
        <p15:guide id="6" orient="horz" pos="378" userDrawn="1">
          <p15:clr>
            <a:srgbClr val="A4A3A4"/>
          </p15:clr>
        </p15:guide>
        <p15:guide id="7" orient="horz" pos="3117" userDrawn="1">
          <p15:clr>
            <a:srgbClr val="A4A3A4"/>
          </p15:clr>
        </p15:guide>
        <p15:guide id="9" pos="657" userDrawn="1">
          <p15:clr>
            <a:srgbClr val="A4A3A4"/>
          </p15:clr>
        </p15:guide>
        <p15:guide id="10" pos="5534" userDrawn="1">
          <p15:clr>
            <a:srgbClr val="A4A3A4"/>
          </p15:clr>
        </p15:guide>
        <p15:guide id="11" pos="521" userDrawn="1">
          <p15:clr>
            <a:srgbClr val="A4A3A4"/>
          </p15:clr>
        </p15:guide>
        <p15:guide id="12" pos="385" userDrawn="1">
          <p15:clr>
            <a:srgbClr val="A4A3A4"/>
          </p15:clr>
        </p15:guide>
        <p15:guide id="13" pos="1315" userDrawn="1">
          <p15:clr>
            <a:srgbClr val="A4A3A4"/>
          </p15:clr>
        </p15:guide>
        <p15:guide id="14" pos="3039" userDrawn="1">
          <p15:clr>
            <a:srgbClr val="A4A3A4"/>
          </p15:clr>
        </p15:guide>
        <p15:guide id="15" pos="31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>
          <p15:clr>
            <a:srgbClr val="A4A3A4"/>
          </p15:clr>
        </p15:guide>
        <p15:guide id="2" pos="216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  <a:srgbClr val="FFFFFF"/>
    <a:srgbClr val="808080"/>
    <a:srgbClr val="000000"/>
    <a:srgbClr val="FDCA00"/>
    <a:srgbClr val="EF5B00"/>
    <a:srgbClr val="C50006"/>
    <a:srgbClr val="7C204E"/>
    <a:srgbClr val="003B6E"/>
    <a:srgbClr val="197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4" autoAdjust="0"/>
    <p:restoredTop sz="96061" autoAdjust="0"/>
  </p:normalViewPr>
  <p:slideViewPr>
    <p:cSldViewPr snapToObjects="1">
      <p:cViewPr varScale="1">
        <p:scale>
          <a:sx n="219" d="100"/>
          <a:sy n="219" d="100"/>
        </p:scale>
        <p:origin x="248" y="176"/>
      </p:cViewPr>
      <p:guideLst>
        <p:guide orient="horz" pos="668"/>
        <p:guide orient="horz" pos="634"/>
        <p:guide orient="horz" pos="2845"/>
        <p:guide orient="horz" pos="838"/>
        <p:guide orient="horz" pos="140"/>
        <p:guide orient="horz" pos="378"/>
        <p:guide orient="horz" pos="3117"/>
        <p:guide pos="657"/>
        <p:guide pos="5534"/>
        <p:guide pos="521"/>
        <p:guide pos="385"/>
        <p:guide pos="1315"/>
        <p:guide pos="3039"/>
        <p:guide pos="31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41" d="100"/>
          <a:sy n="141" d="100"/>
        </p:scale>
        <p:origin x="5616" y="200"/>
      </p:cViewPr>
      <p:guideLst>
        <p:guide orient="horz" pos="3150"/>
        <p:guide pos="216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649" cy="50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78" tIns="48240" rIns="96478" bIns="48240" numCol="1" anchor="t" anchorCtr="0" compatLnSpc="1">
            <a:prstTxWarp prst="textNoShape">
              <a:avLst/>
            </a:prstTxWarp>
          </a:bodyPr>
          <a:lstStyle>
            <a:lvl1pPr defTabSz="964838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164" y="0"/>
            <a:ext cx="2982649" cy="50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78" tIns="48240" rIns="96478" bIns="48240" numCol="1" anchor="t" anchorCtr="0" compatLnSpc="1">
            <a:prstTxWarp prst="textNoShape">
              <a:avLst/>
            </a:prstTxWarp>
          </a:bodyPr>
          <a:lstStyle>
            <a:lvl1pPr algn="r" defTabSz="964838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02255"/>
            <a:ext cx="2982649" cy="50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78" tIns="48240" rIns="96478" bIns="48240" numCol="1" anchor="b" anchorCtr="0" compatLnSpc="1">
            <a:prstTxWarp prst="textNoShape">
              <a:avLst/>
            </a:prstTxWarp>
          </a:bodyPr>
          <a:lstStyle>
            <a:lvl1pPr defTabSz="964838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>
              <a:latin typeface="+mn-lt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164" y="9502255"/>
            <a:ext cx="2982649" cy="50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78" tIns="48240" rIns="96478" bIns="48240" numCol="1" anchor="b" anchorCtr="0" compatLnSpc="1">
            <a:prstTxWarp prst="textNoShape">
              <a:avLst/>
            </a:prstTxWarp>
          </a:bodyPr>
          <a:lstStyle>
            <a:lvl1pPr algn="r" defTabSz="964838">
              <a:spcBef>
                <a:spcPct val="0"/>
              </a:spcBef>
              <a:defRPr sz="1200" baseline="30000">
                <a:latin typeface="Times" charset="0"/>
              </a:defRPr>
            </a:lvl1pPr>
          </a:lstStyle>
          <a:p>
            <a:pPr>
              <a:defRPr/>
            </a:pPr>
            <a:fld id="{630A188E-C926-984B-863C-48B251A81B15}" type="slidenum">
              <a:rPr lang="en-GB">
                <a:latin typeface="+mn-lt"/>
              </a:rPr>
              <a:pPr>
                <a:defRPr/>
              </a:pPr>
              <a:t>‹#›</a:t>
            </a:fld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9942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649" cy="50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78" tIns="48240" rIns="96478" bIns="48240" numCol="1" anchor="t" anchorCtr="0" compatLnSpc="1">
            <a:prstTxWarp prst="textNoShape">
              <a:avLst/>
            </a:prstTxWarp>
          </a:bodyPr>
          <a:lstStyle>
            <a:lvl1pPr defTabSz="964838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164" y="0"/>
            <a:ext cx="2982649" cy="50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78" tIns="48240" rIns="96478" bIns="48240" numCol="1" anchor="t" anchorCtr="0" compatLnSpc="1">
            <a:prstTxWarp prst="textNoShape">
              <a:avLst/>
            </a:prstTxWarp>
          </a:bodyPr>
          <a:lstStyle>
            <a:lvl1pPr algn="r" defTabSz="964838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538" y="750888"/>
            <a:ext cx="6667500" cy="3751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8282" y="4752009"/>
            <a:ext cx="5045250" cy="4499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  <a:p>
            <a:pPr lvl="5"/>
            <a:r>
              <a:rPr lang="de-DE" noProof="0" dirty="0"/>
              <a:t>Sechste Ebene</a:t>
            </a:r>
          </a:p>
          <a:p>
            <a:pPr lvl="6"/>
            <a:r>
              <a:rPr lang="de-DE" noProof="0" dirty="0"/>
              <a:t>Siebte Ebene</a:t>
            </a:r>
          </a:p>
          <a:p>
            <a:pPr lvl="7"/>
            <a:r>
              <a:rPr lang="de-DE" noProof="0" dirty="0"/>
              <a:t>Achte Ebene</a:t>
            </a:r>
          </a:p>
          <a:p>
            <a:pPr lvl="8"/>
            <a:r>
              <a:rPr lang="de-DE" noProof="0" dirty="0"/>
              <a:t>Neunte Ebene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02255"/>
            <a:ext cx="2982649" cy="50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78" tIns="48240" rIns="96478" bIns="48240" numCol="1" anchor="b" anchorCtr="0" compatLnSpc="1">
            <a:prstTxWarp prst="textNoShape">
              <a:avLst/>
            </a:prstTxWarp>
          </a:bodyPr>
          <a:lstStyle>
            <a:lvl1pPr defTabSz="964838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164" y="9502255"/>
            <a:ext cx="2982649" cy="50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78" tIns="48240" rIns="96478" bIns="48240" numCol="1" anchor="b" anchorCtr="0" compatLnSpc="1">
            <a:prstTxWarp prst="textNoShape">
              <a:avLst/>
            </a:prstTxWarp>
          </a:bodyPr>
          <a:lstStyle>
            <a:lvl1pPr algn="r" defTabSz="964838">
              <a:spcBef>
                <a:spcPct val="0"/>
              </a:spcBef>
              <a:defRPr sz="1000" baseline="0">
                <a:latin typeface="+mn-lt"/>
              </a:defRPr>
            </a:lvl1pPr>
          </a:lstStyle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4738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90486" indent="-90486" algn="l" rtl="0" eaLnBrk="0" fontAlgn="base" hangingPunct="0">
      <a:spcBef>
        <a:spcPts val="0"/>
      </a:spcBef>
      <a:spcAft>
        <a:spcPct val="0"/>
      </a:spcAft>
      <a:buFont typeface="Arial" panose="020B0604020202020204" pitchFamily="34" charset="0"/>
      <a:buChar char="•"/>
      <a:defRPr sz="1000" kern="1200" baseline="0">
        <a:solidFill>
          <a:schemeClr val="tx1"/>
        </a:solidFill>
        <a:latin typeface="+mn-lt"/>
        <a:ea typeface="ヒラギノ角ゴ Pro W3" pitchFamily="-108" charset="-128"/>
        <a:cs typeface="ヒラギノ角ゴ Pro W3" pitchFamily="-108" charset="-128"/>
      </a:defRPr>
    </a:lvl1pPr>
    <a:lvl2pPr marL="180970" indent="-92072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266693" indent="-85723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357179" indent="-90486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447663" indent="-90486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pitchFamily="-112" charset="-128"/>
        <a:cs typeface="ＭＳ Ｐゴシック" charset="0"/>
      </a:defRPr>
    </a:lvl5pPr>
    <a:lvl6pPr marL="538149" indent="-90486" algn="l" defTabSz="457189" rtl="0" eaLnBrk="1" latinLnBrk="0" hangingPunct="1"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Arial" panose="020B0604020202020204" pitchFamily="34" charset="0"/>
      </a:defRPr>
    </a:lvl6pPr>
    <a:lvl7pPr marL="628635" indent="-90486" algn="l" defTabSz="457189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7pPr>
    <a:lvl8pPr marL="719121" indent="-90486" algn="l" defTabSz="457189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8pPr>
    <a:lvl9pPr marL="806431" indent="-88898" algn="l" defTabSz="457189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U:\20160506_PSI_Luftbild_0292.jpg"/>
          <p:cNvPicPr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13866" r="1" b="14431"/>
          <a:stretch/>
        </p:blipFill>
        <p:spPr bwMode="auto">
          <a:xfrm>
            <a:off x="3260542" y="195488"/>
            <a:ext cx="5055885" cy="237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 bwMode="auto">
          <a:xfrm>
            <a:off x="-2" y="195487"/>
            <a:ext cx="3152960" cy="2376263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pic>
        <p:nvPicPr>
          <p:cNvPr id="5" name="Bild 24" descr="PSI-Logo_narrow_30k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30263" y="411523"/>
            <a:ext cx="1220400" cy="43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15"/>
          <p:cNvSpPr>
            <a:spLocks noChangeArrowheads="1"/>
          </p:cNvSpPr>
          <p:nvPr userDrawn="1"/>
        </p:nvSpPr>
        <p:spPr bwMode="auto">
          <a:xfrm>
            <a:off x="828012" y="4531500"/>
            <a:ext cx="612000" cy="612000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title" hasCustomPrompt="1"/>
          </p:nvPr>
        </p:nvSpPr>
        <p:spPr>
          <a:xfrm>
            <a:off x="814399" y="3273828"/>
            <a:ext cx="7969249" cy="810090"/>
          </a:xfrm>
        </p:spPr>
        <p:txBody>
          <a:bodyPr/>
          <a:lstStyle>
            <a:lvl1pPr>
              <a:lnSpc>
                <a:spcPct val="100000"/>
              </a:lnSpc>
              <a:defRPr sz="2500">
                <a:solidFill>
                  <a:srgbClr val="686868"/>
                </a:solidFill>
                <a:latin typeface="Georgia" charset="0"/>
                <a:ea typeface="ヒラギノ角ゴ Pro W3" charset="0"/>
              </a:defRPr>
            </a:lvl1pPr>
          </a:lstStyle>
          <a:p>
            <a:pPr lvl="0"/>
            <a:r>
              <a:rPr lang="en-GB" noProof="0" dirty="0"/>
              <a:t>Insert the title of your </a:t>
            </a:r>
            <a:br>
              <a:rPr lang="en-GB" noProof="0" dirty="0"/>
            </a:br>
            <a:r>
              <a:rPr lang="en-GB" noProof="0" dirty="0"/>
              <a:t>presentation here</a:t>
            </a:r>
          </a:p>
        </p:txBody>
      </p:sp>
      <p:sp>
        <p:nvSpPr>
          <p:cNvPr id="69649" name="Rectangle 17"/>
          <p:cNvSpPr>
            <a:spLocks noGrp="1" noChangeArrowheads="1"/>
          </p:cNvSpPr>
          <p:nvPr>
            <p:ph type="subTitle" sz="quarter" idx="1" hasCustomPrompt="1"/>
          </p:nvPr>
        </p:nvSpPr>
        <p:spPr bwMode="auto">
          <a:xfrm>
            <a:off x="828012" y="2946432"/>
            <a:ext cx="7955637" cy="2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500" b="1">
                <a:solidFill>
                  <a:srgbClr val="969696"/>
                </a:solidFill>
                <a:ea typeface="ヒラギノ角ゴ Pro W3" charset="0"/>
              </a:defRPr>
            </a:lvl1pPr>
          </a:lstStyle>
          <a:p>
            <a:r>
              <a:rPr lang="en-GB" noProof="0" dirty="0"/>
              <a:t>First name and name Author  ::  Function  ::  Paul Scherrer Institute</a:t>
            </a:r>
          </a:p>
        </p:txBody>
      </p:sp>
      <p:sp>
        <p:nvSpPr>
          <p:cNvPr id="10" name="Rechteck 1"/>
          <p:cNvSpPr>
            <a:spLocks noChangeArrowheads="1"/>
          </p:cNvSpPr>
          <p:nvPr userDrawn="1"/>
        </p:nvSpPr>
        <p:spPr bwMode="auto">
          <a:xfrm>
            <a:off x="5796136" y="2397447"/>
            <a:ext cx="2520280" cy="174303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ctr">
              <a:spcBef>
                <a:spcPct val="0"/>
              </a:spcBef>
            </a:pPr>
            <a:r>
              <a:rPr lang="de-CH" sz="900" b="1" i="0" kern="0" spc="31" dirty="0">
                <a:solidFill>
                  <a:srgbClr val="505150"/>
                </a:solidFill>
                <a:latin typeface="+mn-lt"/>
                <a:cs typeface="Arial" charset="0"/>
              </a:rPr>
              <a:t>WIR SCHAFFEN WISSEN – HEUTE FÜR MORGEN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8424000" y="195487"/>
            <a:ext cx="720000" cy="2376263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828675" y="4150574"/>
            <a:ext cx="7954963" cy="293383"/>
          </a:xfrm>
        </p:spPr>
        <p:txBody>
          <a:bodyPr/>
          <a:lstStyle>
            <a:lvl1pPr marL="0" indent="0">
              <a:buNone/>
              <a:defRPr sz="1500" b="1">
                <a:solidFill>
                  <a:srgbClr val="969696"/>
                </a:solidFill>
              </a:defRPr>
            </a:lvl1pPr>
            <a:lvl2pPr marL="177790" indent="0">
              <a:buNone/>
              <a:defRPr sz="1500" b="1"/>
            </a:lvl2pPr>
            <a:lvl3pPr marL="355582" indent="0">
              <a:buNone/>
              <a:defRPr sz="1500" b="1"/>
            </a:lvl3pPr>
            <a:lvl4pPr marL="539723" indent="0">
              <a:buNone/>
              <a:defRPr sz="1500" b="1"/>
            </a:lvl4pPr>
            <a:lvl5pPr marL="717514" indent="0">
              <a:buNone/>
              <a:defRPr sz="1500" b="1"/>
            </a:lvl5pPr>
          </a:lstStyle>
          <a:p>
            <a:pPr lvl="0"/>
            <a:r>
              <a:rPr lang="en-GB" noProof="0" dirty="0"/>
              <a:t>Insert the occasion and date of your presentation here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792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00">
                <a:latin typeface="+mn-lt"/>
              </a:defRPr>
            </a:lvl1pPr>
            <a:lvl2pPr marL="355582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2pPr>
            <a:lvl3pPr marL="539724" marR="0" indent="-18414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3pPr>
            <a:lvl4pPr marL="717515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4pPr>
            <a:lvl5pPr marL="895306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5pPr>
            <a:lvl6pPr marL="1074685" indent="-179380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500"/>
            </a:lvl6pPr>
            <a:lvl7pPr marL="1257238" indent="-182554">
              <a:lnSpc>
                <a:spcPct val="110000"/>
              </a:lnSpc>
              <a:buFont typeface="Symbol" panose="05050102010706020507" pitchFamily="18" charset="2"/>
              <a:buChar char="-"/>
              <a:defRPr sz="1500"/>
            </a:lvl7pPr>
            <a:lvl8pPr marL="1436616" indent="-179380">
              <a:lnSpc>
                <a:spcPct val="110000"/>
              </a:lnSpc>
              <a:buFont typeface="Symbol" panose="05050102010706020507" pitchFamily="18" charset="2"/>
              <a:buChar char="-"/>
              <a:defRPr sz="1500"/>
            </a:lvl8pPr>
            <a:lvl9pPr marL="1614408" indent="-177792">
              <a:lnSpc>
                <a:spcPct val="110000"/>
              </a:lnSpc>
              <a:buFont typeface="Symbol" panose="05050102010706020507" pitchFamily="18" charset="2"/>
              <a:buChar char="-"/>
              <a:defRPr sz="1500"/>
            </a:lvl9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  <a:p>
            <a:pPr lvl="6"/>
            <a:r>
              <a:rPr lang="en-GB" noProof="0" dirty="0"/>
              <a:t>Seventh level</a:t>
            </a:r>
          </a:p>
          <a:p>
            <a:pPr lvl="7"/>
            <a:r>
              <a:rPr lang="en-GB" noProof="0" dirty="0"/>
              <a:t>Eighth level</a:t>
            </a:r>
          </a:p>
          <a:p>
            <a:pPr lvl="8"/>
            <a:r>
              <a:rPr lang="en-GB" noProof="0" dirty="0"/>
              <a:t>Ninth level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2077211" y="216000"/>
            <a:ext cx="6708025" cy="38137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noProof="0" dirty="0">
                <a:effectLst/>
              </a:rPr>
              <a:t>Enter slide title</a:t>
            </a:r>
            <a:endParaRPr lang="en-GB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68188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827100" y="1059664"/>
            <a:ext cx="8066087" cy="3888581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2077211" y="216000"/>
            <a:ext cx="6708025" cy="381375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en-GB" noProof="0" dirty="0">
                <a:effectLst/>
              </a:rPr>
              <a:t>Enter slide title</a:t>
            </a:r>
            <a:endParaRPr lang="en-GB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934841" y="1113586"/>
            <a:ext cx="7885633" cy="3456386"/>
          </a:xfrm>
        </p:spPr>
        <p:txBody>
          <a:bodyPr/>
          <a:lstStyle>
            <a:lvl1pPr marL="177792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00">
                <a:latin typeface="+mn-lt"/>
              </a:defRPr>
            </a:lvl1pPr>
            <a:lvl2pPr marL="355582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2pPr>
            <a:lvl3pPr marL="539724" marR="0" indent="-18414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3pPr>
            <a:lvl4pPr marL="717515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4pPr>
            <a:lvl5pPr marL="895306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>
                <a:latin typeface="+mn-lt"/>
              </a:defRPr>
            </a:lvl5pPr>
            <a:lvl6pPr marL="1074685" indent="-179380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500"/>
            </a:lvl6pPr>
            <a:lvl7pPr marL="1257238" indent="-182554">
              <a:lnSpc>
                <a:spcPct val="110000"/>
              </a:lnSpc>
              <a:buFont typeface="Symbol" panose="05050102010706020507" pitchFamily="18" charset="2"/>
              <a:buChar char="-"/>
              <a:defRPr sz="1500"/>
            </a:lvl7pPr>
            <a:lvl8pPr marL="1436616" indent="-179380">
              <a:lnSpc>
                <a:spcPct val="110000"/>
              </a:lnSpc>
              <a:buFont typeface="Symbol" panose="05050102010706020507" pitchFamily="18" charset="2"/>
              <a:buChar char="-"/>
              <a:defRPr sz="1500"/>
            </a:lvl8pPr>
            <a:lvl9pPr marL="1614408" indent="-177792">
              <a:lnSpc>
                <a:spcPct val="110000"/>
              </a:lnSpc>
              <a:buFont typeface="Symbol" panose="05050102010706020507" pitchFamily="18" charset="2"/>
              <a:buChar char="-"/>
              <a:defRPr sz="1500"/>
            </a:lvl9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  <a:p>
            <a:pPr lvl="6"/>
            <a:r>
              <a:rPr lang="en-GB" noProof="0" dirty="0"/>
              <a:t>Seventh level</a:t>
            </a:r>
          </a:p>
          <a:p>
            <a:pPr lvl="7"/>
            <a:r>
              <a:rPr lang="en-GB" noProof="0" dirty="0"/>
              <a:t>Eighth level</a:t>
            </a:r>
          </a:p>
          <a:p>
            <a:pPr lvl="8"/>
            <a:r>
              <a:rPr lang="en-GB" noProof="0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87839105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1042993" y="1006081"/>
            <a:ext cx="3781425" cy="3509963"/>
          </a:xfrm>
        </p:spPr>
        <p:txBody>
          <a:bodyPr/>
          <a:lstStyle>
            <a:lvl1pPr marL="177792" indent="-177792">
              <a:buClr>
                <a:schemeClr val="tx1"/>
              </a:buClr>
              <a:buFont typeface="Arial" panose="020B0604020202020204" pitchFamily="34" charset="0"/>
              <a:buChar char="•"/>
              <a:defRPr sz="1700"/>
            </a:lvl1pPr>
            <a:lvl2pPr marL="355582" indent="-177792">
              <a:buSzPct val="100000"/>
              <a:buFont typeface="Symbol" panose="05050102010706020507" pitchFamily="18" charset="2"/>
              <a:buChar char="-"/>
              <a:defRPr sz="1700"/>
            </a:lvl2pPr>
            <a:lvl3pPr marL="539724" indent="-184142">
              <a:buFont typeface="Symbol" panose="05050102010706020507" pitchFamily="18" charset="2"/>
              <a:buChar char="-"/>
              <a:defRPr sz="1700"/>
            </a:lvl3pPr>
            <a:lvl4pPr marL="717515" indent="-177792">
              <a:buFont typeface="Symbol" panose="05050102010706020507" pitchFamily="18" charset="2"/>
              <a:buChar char="-"/>
              <a:defRPr sz="1700"/>
            </a:lvl4pPr>
            <a:lvl5pPr marL="895306" indent="-177792">
              <a:buFont typeface="Symbol" panose="05050102010706020507" pitchFamily="18" charset="2"/>
              <a:buChar char="-"/>
              <a:defRPr sz="1700"/>
            </a:lvl5pPr>
            <a:lvl6pPr marL="1074685" indent="-179380">
              <a:buFont typeface="Symbol" panose="05050102010706020507" pitchFamily="18" charset="2"/>
              <a:buChar char="-"/>
              <a:defRPr sz="1500"/>
            </a:lvl6pPr>
            <a:lvl7pPr marL="1257238" indent="-182554">
              <a:buFont typeface="Symbol" panose="05050102010706020507" pitchFamily="18" charset="2"/>
              <a:buChar char="-"/>
              <a:defRPr sz="1500"/>
            </a:lvl7pPr>
            <a:lvl8pPr marL="1436616" indent="-179380">
              <a:buFont typeface="Symbol" panose="05050102010706020507" pitchFamily="18" charset="2"/>
              <a:buChar char="-"/>
              <a:defRPr sz="1500"/>
            </a:lvl8pPr>
            <a:lvl9pPr marL="1614408" indent="-177792">
              <a:buFont typeface="Symbol" panose="05050102010706020507" pitchFamily="18" charset="2"/>
              <a:buChar char="-"/>
              <a:defRPr sz="1500"/>
            </a:lvl9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  <a:p>
            <a:pPr lvl="6"/>
            <a:r>
              <a:rPr lang="en-GB" noProof="0" dirty="0"/>
              <a:t>Seventh level</a:t>
            </a:r>
          </a:p>
          <a:p>
            <a:pPr lvl="7"/>
            <a:r>
              <a:rPr lang="en-GB" noProof="0" dirty="0"/>
              <a:t>Eighth level</a:t>
            </a:r>
          </a:p>
          <a:p>
            <a:pPr lvl="8"/>
            <a:r>
              <a:rPr lang="en-GB" noProof="0" dirty="0"/>
              <a:t>Ninth level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>
          <a:xfrm>
            <a:off x="2077211" y="216000"/>
            <a:ext cx="6708025" cy="381375"/>
          </a:xfrm>
        </p:spPr>
        <p:txBody>
          <a:bodyPr/>
          <a:lstStyle/>
          <a:p>
            <a:r>
              <a:rPr lang="en-GB" noProof="0" dirty="0">
                <a:effectLst/>
              </a:rPr>
              <a:t>Enter slide title</a:t>
            </a:r>
            <a:endParaRPr lang="en-GB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5003806" y="1003406"/>
            <a:ext cx="3781425" cy="3509963"/>
          </a:xfrm>
        </p:spPr>
        <p:txBody>
          <a:bodyPr/>
          <a:lstStyle>
            <a:lvl1pPr marL="177792" indent="-177792">
              <a:buClr>
                <a:schemeClr val="tx1"/>
              </a:buClr>
              <a:buFont typeface="Arial" panose="020B0604020202020204" pitchFamily="34" charset="0"/>
              <a:buChar char="•"/>
              <a:defRPr sz="1700"/>
            </a:lvl1pPr>
            <a:lvl2pPr marL="355582" indent="-177792">
              <a:buSzPct val="100000"/>
              <a:buFont typeface="Symbol" panose="05050102010706020507" pitchFamily="18" charset="2"/>
              <a:buChar char="-"/>
              <a:defRPr sz="1700"/>
            </a:lvl2pPr>
            <a:lvl3pPr marL="539724" indent="-184142">
              <a:buFont typeface="Symbol" panose="05050102010706020507" pitchFamily="18" charset="2"/>
              <a:buChar char="-"/>
              <a:defRPr sz="1700"/>
            </a:lvl3pPr>
            <a:lvl4pPr marL="717515" indent="-177792">
              <a:buFont typeface="Symbol" panose="05050102010706020507" pitchFamily="18" charset="2"/>
              <a:buChar char="-"/>
              <a:defRPr sz="1700"/>
            </a:lvl4pPr>
            <a:lvl5pPr marL="895306" indent="-177792">
              <a:buFont typeface="Symbol" panose="05050102010706020507" pitchFamily="18" charset="2"/>
              <a:buChar char="-"/>
              <a:defRPr sz="1700"/>
            </a:lvl5pPr>
            <a:lvl6pPr marL="1074685" indent="-179380">
              <a:buFont typeface="Symbol" panose="05050102010706020507" pitchFamily="18" charset="2"/>
              <a:buChar char="-"/>
              <a:defRPr sz="1500"/>
            </a:lvl6pPr>
            <a:lvl7pPr marL="1257238" indent="-182554">
              <a:buFont typeface="Symbol" panose="05050102010706020507" pitchFamily="18" charset="2"/>
              <a:buChar char="-"/>
              <a:defRPr sz="1500"/>
            </a:lvl7pPr>
            <a:lvl8pPr marL="1436616" indent="-179380">
              <a:buFont typeface="Symbol" panose="05050102010706020507" pitchFamily="18" charset="2"/>
              <a:buChar char="-"/>
              <a:defRPr sz="1500"/>
            </a:lvl8pPr>
            <a:lvl9pPr marL="1614408" indent="-177792">
              <a:buFont typeface="Symbol" panose="05050102010706020507" pitchFamily="18" charset="2"/>
              <a:buChar char="-"/>
              <a:defRPr sz="1500"/>
            </a:lvl9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  <a:p>
            <a:pPr lvl="6"/>
            <a:r>
              <a:rPr lang="en-GB" noProof="0" dirty="0"/>
              <a:t>Seventh level</a:t>
            </a:r>
          </a:p>
          <a:p>
            <a:pPr lvl="7"/>
            <a:r>
              <a:rPr lang="en-GB" noProof="0" dirty="0"/>
              <a:t>Eighth level</a:t>
            </a:r>
          </a:p>
          <a:p>
            <a:pPr lvl="8"/>
            <a:r>
              <a:rPr lang="en-GB" noProof="0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65310303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s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827100" y="1059664"/>
            <a:ext cx="8066087" cy="3888581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 hasCustomPrompt="1"/>
          </p:nvPr>
        </p:nvSpPr>
        <p:spPr>
          <a:xfrm>
            <a:off x="2077211" y="216000"/>
            <a:ext cx="6708025" cy="381375"/>
          </a:xfrm>
        </p:spPr>
        <p:txBody>
          <a:bodyPr/>
          <a:lstStyle/>
          <a:p>
            <a:r>
              <a:rPr lang="en-GB" noProof="0" dirty="0">
                <a:effectLst/>
              </a:rPr>
              <a:t>Enter slide title</a:t>
            </a:r>
            <a:endParaRPr lang="en-GB" dirty="0"/>
          </a:p>
        </p:txBody>
      </p:sp>
      <p:sp>
        <p:nvSpPr>
          <p:cNvPr id="17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938422" y="1087360"/>
            <a:ext cx="3781425" cy="3428689"/>
          </a:xfrm>
        </p:spPr>
        <p:txBody>
          <a:bodyPr/>
          <a:lstStyle>
            <a:lvl1pPr marL="177792" indent="-177792">
              <a:buClr>
                <a:schemeClr val="tx1"/>
              </a:buClr>
              <a:buFont typeface="Arial" panose="020B0604020202020204" pitchFamily="34" charset="0"/>
              <a:buChar char="•"/>
              <a:defRPr sz="1700"/>
            </a:lvl1pPr>
            <a:lvl2pPr marL="355582" indent="-177792">
              <a:buSzPct val="100000"/>
              <a:buFont typeface="Symbol" panose="05050102010706020507" pitchFamily="18" charset="2"/>
              <a:buChar char="-"/>
              <a:defRPr sz="1700"/>
            </a:lvl2pPr>
            <a:lvl3pPr marL="539724" indent="-184142">
              <a:buFont typeface="Symbol" panose="05050102010706020507" pitchFamily="18" charset="2"/>
              <a:buChar char="-"/>
              <a:defRPr sz="1700"/>
            </a:lvl3pPr>
            <a:lvl4pPr marL="717515" indent="-177792">
              <a:buFont typeface="Symbol" panose="05050102010706020507" pitchFamily="18" charset="2"/>
              <a:buChar char="-"/>
              <a:defRPr sz="1700"/>
            </a:lvl4pPr>
            <a:lvl5pPr marL="895306" indent="-177792">
              <a:buFont typeface="Symbol" panose="05050102010706020507" pitchFamily="18" charset="2"/>
              <a:buChar char="-"/>
              <a:defRPr sz="1700"/>
            </a:lvl5pPr>
            <a:lvl6pPr marL="1074685" indent="-179380">
              <a:buFont typeface="Symbol" panose="05050102010706020507" pitchFamily="18" charset="2"/>
              <a:buChar char="-"/>
              <a:defRPr sz="1500"/>
            </a:lvl6pPr>
            <a:lvl7pPr marL="1257238" indent="-182554">
              <a:buFont typeface="Symbol" panose="05050102010706020507" pitchFamily="18" charset="2"/>
              <a:buChar char="-"/>
              <a:defRPr sz="1500"/>
            </a:lvl7pPr>
            <a:lvl8pPr marL="1436616" indent="-179380">
              <a:buFont typeface="Symbol" panose="05050102010706020507" pitchFamily="18" charset="2"/>
              <a:buChar char="-"/>
              <a:defRPr sz="1500"/>
            </a:lvl8pPr>
            <a:lvl9pPr marL="1614408" indent="-177792">
              <a:buFont typeface="Symbol" panose="05050102010706020507" pitchFamily="18" charset="2"/>
              <a:buChar char="-"/>
              <a:defRPr sz="1500"/>
            </a:lvl9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  <a:p>
            <a:pPr lvl="6"/>
            <a:r>
              <a:rPr lang="en-GB" noProof="0" dirty="0"/>
              <a:t>Seventh level</a:t>
            </a:r>
          </a:p>
          <a:p>
            <a:pPr lvl="7"/>
            <a:r>
              <a:rPr lang="en-GB" noProof="0" dirty="0"/>
              <a:t>Eighth level</a:t>
            </a:r>
          </a:p>
          <a:p>
            <a:pPr lvl="8"/>
            <a:r>
              <a:rPr lang="en-GB" noProof="0" dirty="0"/>
              <a:t>Ninth level</a:t>
            </a:r>
          </a:p>
        </p:txBody>
      </p:sp>
      <p:sp>
        <p:nvSpPr>
          <p:cNvPr id="18" name="Inhaltsplatzhalter 10"/>
          <p:cNvSpPr>
            <a:spLocks noGrp="1"/>
          </p:cNvSpPr>
          <p:nvPr>
            <p:ph sz="quarter" idx="19" hasCustomPrompt="1"/>
          </p:nvPr>
        </p:nvSpPr>
        <p:spPr>
          <a:xfrm>
            <a:off x="4899235" y="1084678"/>
            <a:ext cx="3781425" cy="3431366"/>
          </a:xfrm>
        </p:spPr>
        <p:txBody>
          <a:bodyPr/>
          <a:lstStyle>
            <a:lvl1pPr marL="177792" indent="-177792">
              <a:buClr>
                <a:schemeClr val="tx1"/>
              </a:buClr>
              <a:buFont typeface="Arial" panose="020B0604020202020204" pitchFamily="34" charset="0"/>
              <a:buChar char="•"/>
              <a:defRPr sz="1700"/>
            </a:lvl1pPr>
            <a:lvl2pPr marL="355582" indent="-177792">
              <a:buSzPct val="100000"/>
              <a:buFont typeface="Symbol" panose="05050102010706020507" pitchFamily="18" charset="2"/>
              <a:buChar char="-"/>
              <a:defRPr sz="1700"/>
            </a:lvl2pPr>
            <a:lvl3pPr marL="539724" indent="-184142">
              <a:buFont typeface="Symbol" panose="05050102010706020507" pitchFamily="18" charset="2"/>
              <a:buChar char="-"/>
              <a:defRPr sz="1700"/>
            </a:lvl3pPr>
            <a:lvl4pPr marL="717515" indent="-177792">
              <a:buFont typeface="Symbol" panose="05050102010706020507" pitchFamily="18" charset="2"/>
              <a:buChar char="-"/>
              <a:defRPr sz="1700"/>
            </a:lvl4pPr>
            <a:lvl5pPr marL="895306" indent="-177792">
              <a:buFont typeface="Symbol" panose="05050102010706020507" pitchFamily="18" charset="2"/>
              <a:buChar char="-"/>
              <a:defRPr sz="1700"/>
            </a:lvl5pPr>
            <a:lvl6pPr marL="1074685" indent="-179380">
              <a:buFont typeface="Symbol" panose="05050102010706020507" pitchFamily="18" charset="2"/>
              <a:buChar char="-"/>
              <a:defRPr sz="1500"/>
            </a:lvl6pPr>
            <a:lvl7pPr marL="1257238" indent="-182554">
              <a:buFont typeface="Symbol" panose="05050102010706020507" pitchFamily="18" charset="2"/>
              <a:buChar char="-"/>
              <a:defRPr sz="1500"/>
            </a:lvl7pPr>
            <a:lvl8pPr marL="1436616" indent="-179380">
              <a:buFont typeface="Symbol" panose="05050102010706020507" pitchFamily="18" charset="2"/>
              <a:buChar char="-"/>
              <a:defRPr sz="1500"/>
            </a:lvl8pPr>
            <a:lvl9pPr marL="1614408" indent="-177792">
              <a:buFont typeface="Symbol" panose="05050102010706020507" pitchFamily="18" charset="2"/>
              <a:buChar char="-"/>
              <a:defRPr sz="1500"/>
            </a:lvl9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  <a:p>
            <a:pPr lvl="6"/>
            <a:r>
              <a:rPr lang="en-GB" noProof="0" dirty="0"/>
              <a:t>Seventh level</a:t>
            </a:r>
          </a:p>
          <a:p>
            <a:pPr lvl="7"/>
            <a:r>
              <a:rPr lang="en-GB" noProof="0" dirty="0"/>
              <a:t>Eighth level</a:t>
            </a:r>
          </a:p>
          <a:p>
            <a:pPr lvl="8"/>
            <a:r>
              <a:rPr lang="en-GB" noProof="0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96353116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077211" y="216000"/>
            <a:ext cx="6708025" cy="381375"/>
          </a:xfrm>
        </p:spPr>
        <p:txBody>
          <a:bodyPr/>
          <a:lstStyle/>
          <a:p>
            <a:r>
              <a:rPr lang="en-GB" noProof="0" dirty="0">
                <a:effectLst/>
              </a:rPr>
              <a:t>Enter slide title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152505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077211" y="216000"/>
            <a:ext cx="6708025" cy="381375"/>
          </a:xfrm>
        </p:spPr>
        <p:txBody>
          <a:bodyPr/>
          <a:lstStyle/>
          <a:p>
            <a:r>
              <a:rPr lang="en-GB" noProof="0" dirty="0">
                <a:effectLst/>
              </a:rPr>
              <a:t>Enter slide title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827100" y="1059664"/>
            <a:ext cx="8066087" cy="3888581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3878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on picture (hig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U:\20160506_PSI_Luftbild_0292.jpg"/>
          <p:cNvPicPr>
            <a:picLocks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691" r="643" b="11426"/>
          <a:stretch/>
        </p:blipFill>
        <p:spPr bwMode="auto">
          <a:xfrm>
            <a:off x="827095" y="764860"/>
            <a:ext cx="8316905" cy="418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2077211" y="216000"/>
            <a:ext cx="6708025" cy="381375"/>
          </a:xfrm>
        </p:spPr>
        <p:txBody>
          <a:bodyPr/>
          <a:lstStyle/>
          <a:p>
            <a:r>
              <a:rPr lang="en-GB" noProof="0" dirty="0">
                <a:effectLst/>
              </a:rPr>
              <a:t>Enter slide title</a:t>
            </a:r>
            <a:endParaRPr lang="en-GB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27088" y="764867"/>
            <a:ext cx="2289712" cy="4183379"/>
          </a:xfrm>
          <a:solidFill>
            <a:schemeClr val="bg1">
              <a:alpha val="75000"/>
            </a:schemeClr>
          </a:solidFill>
        </p:spPr>
        <p:txBody>
          <a:bodyPr lIns="72000" tIns="432000" rIns="36000" bIns="36000" anchor="t" anchorCtr="0"/>
          <a:lstStyle>
            <a:lvl1pPr marL="177792" indent="-177792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7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7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700"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700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700"/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  <a:endParaRPr lang="de-DE" dirty="0"/>
          </a:p>
          <a:p>
            <a:pPr lvl="2"/>
            <a:r>
              <a:rPr lang="en-GB" noProof="0" dirty="0"/>
              <a:t>Third level</a:t>
            </a:r>
            <a:endParaRPr lang="de-DE" dirty="0"/>
          </a:p>
          <a:p>
            <a:pPr lvl="3"/>
            <a:r>
              <a:rPr lang="en-GB" noProof="0" dirty="0"/>
              <a:t>Fourth level</a:t>
            </a:r>
            <a:endParaRPr lang="de-DE" dirty="0"/>
          </a:p>
          <a:p>
            <a:pPr lvl="4"/>
            <a:r>
              <a:rPr lang="en-GB" noProof="0" dirty="0"/>
              <a:t>Fifth level</a:t>
            </a:r>
            <a:endParaRPr lang="en-GB" dirty="0"/>
          </a:p>
        </p:txBody>
      </p:sp>
      <p:pic>
        <p:nvPicPr>
          <p:cNvPr id="9" name="Bild 1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27014" y="214317"/>
            <a:ext cx="1015200" cy="36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hteck 12"/>
          <p:cNvSpPr>
            <a:spLocks noChangeArrowheads="1"/>
          </p:cNvSpPr>
          <p:nvPr userDrawn="1"/>
        </p:nvSpPr>
        <p:spPr bwMode="auto">
          <a:xfrm>
            <a:off x="12" y="764860"/>
            <a:ext cx="648000" cy="648000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6880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Nur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18700"/>
            <a:ext cx="8029649" cy="381375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7192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077211" y="216000"/>
            <a:ext cx="6708025" cy="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>
                <a:effectLst/>
              </a:rPr>
              <a:t>Enter </a:t>
            </a:r>
            <a:r>
              <a:rPr lang="de-CH" dirty="0" err="1">
                <a:effectLst/>
              </a:rPr>
              <a:t>slide</a:t>
            </a:r>
            <a:r>
              <a:rPr lang="de-CH" dirty="0">
                <a:effectLst/>
              </a:rPr>
              <a:t> title</a:t>
            </a:r>
            <a:endParaRPr lang="en-GB" noProof="0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06312" y="4968000"/>
            <a:ext cx="575742" cy="14763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800" smtClean="0">
                <a:latin typeface="+mn-lt"/>
              </a:defRPr>
            </a:lvl1pPr>
          </a:lstStyle>
          <a:p>
            <a:pPr algn="r">
              <a:defRPr/>
            </a:pPr>
            <a:r>
              <a:rPr lang="de-DE" dirty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6" name="Rechteck 12"/>
          <p:cNvSpPr>
            <a:spLocks noChangeArrowheads="1"/>
          </p:cNvSpPr>
          <p:nvPr/>
        </p:nvSpPr>
        <p:spPr bwMode="auto">
          <a:xfrm>
            <a:off x="12" y="1059659"/>
            <a:ext cx="612000" cy="612000"/>
          </a:xfrm>
          <a:prstGeom prst="rect">
            <a:avLst/>
          </a:prstGeom>
          <a:solidFill>
            <a:srgbClr val="B9B9B9"/>
          </a:solidFill>
          <a:ln>
            <a:noFill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1043000" y="1006082"/>
            <a:ext cx="7742237" cy="35099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  <a:p>
            <a:pPr lvl="6"/>
            <a:r>
              <a:rPr lang="en-GB" noProof="0" dirty="0"/>
              <a:t>Seventh level</a:t>
            </a:r>
          </a:p>
          <a:p>
            <a:pPr lvl="7"/>
            <a:r>
              <a:rPr lang="en-GB" noProof="0" dirty="0"/>
              <a:t>Eighth level</a:t>
            </a:r>
          </a:p>
          <a:p>
            <a:pPr lvl="8"/>
            <a:r>
              <a:rPr lang="en-GB" noProof="0" dirty="0"/>
              <a:t>Ninth level</a:t>
            </a:r>
          </a:p>
        </p:txBody>
      </p:sp>
      <p:pic>
        <p:nvPicPr>
          <p:cNvPr id="8" name="Bild 14" descr="PSI-Logo_narrow_30k.eps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28000" y="214317"/>
            <a:ext cx="1015200" cy="36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74" r:id="rId2"/>
    <p:sldLayoutId id="2147483976" r:id="rId3"/>
    <p:sldLayoutId id="2147483973" r:id="rId4"/>
    <p:sldLayoutId id="2147483977" r:id="rId5"/>
    <p:sldLayoutId id="2147483979" r:id="rId6"/>
    <p:sldLayoutId id="2147483978" r:id="rId7"/>
    <p:sldLayoutId id="2147483980" r:id="rId8"/>
    <p:sldLayoutId id="2147483990" r:id="rId9"/>
  </p:sldLayoutIdLst>
  <p:transition spd="med"/>
  <p:hf hdr="0"/>
  <p:txStyles>
    <p:titleStyle>
      <a:lvl1pPr marL="0" marR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Tx/>
        <a:buSzTx/>
        <a:buFontTx/>
        <a:buNone/>
        <a:tabLst/>
        <a:defRPr sz="2400" kern="1000" spc="0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354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177792" indent="-177792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7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55582" indent="-177792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7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55582" indent="184142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700" spc="0" baseline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3pPr>
      <a:lvl4pPr marL="717515" indent="-177792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700" kern="1200" spc="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895306" indent="-177792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700" kern="1200" spc="0" baseline="0">
          <a:solidFill>
            <a:schemeClr val="tx1"/>
          </a:solidFill>
          <a:latin typeface="+mn-lt"/>
          <a:ea typeface="+mn-ea"/>
          <a:cs typeface="ＭＳ Ｐゴシック" charset="0"/>
        </a:defRPr>
      </a:lvl5pPr>
      <a:lvl6pPr marL="1074685" indent="-17938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700">
          <a:solidFill>
            <a:schemeClr val="tx1"/>
          </a:solidFill>
          <a:latin typeface="+mn-lt"/>
          <a:ea typeface="+mn-ea"/>
        </a:defRPr>
      </a:lvl6pPr>
      <a:lvl7pPr marL="1257238" indent="-182554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700">
          <a:solidFill>
            <a:schemeClr val="tx1"/>
          </a:solidFill>
          <a:latin typeface="+mn-lt"/>
          <a:ea typeface="+mn-ea"/>
        </a:defRPr>
      </a:lvl7pPr>
      <a:lvl8pPr marL="1436616" indent="-17938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700">
          <a:solidFill>
            <a:schemeClr val="tx1"/>
          </a:solidFill>
          <a:latin typeface="+mn-lt"/>
          <a:ea typeface="+mn-ea"/>
        </a:defRPr>
      </a:lvl8pPr>
      <a:lvl9pPr marL="1614408" indent="-177792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830352" y="3390552"/>
            <a:ext cx="7859752" cy="462700"/>
          </a:xfrm>
        </p:spPr>
        <p:txBody>
          <a:bodyPr/>
          <a:lstStyle/>
          <a:p>
            <a:r>
              <a:rPr lang="en-GB" sz="2000" noProof="0" dirty="0"/>
              <a:t>A quick </a:t>
            </a:r>
            <a:r>
              <a:rPr lang="en-GB" sz="2000" dirty="0"/>
              <a:t>look at </a:t>
            </a:r>
            <a:r>
              <a:rPr lang="en-GB" sz="2000" noProof="0" dirty="0"/>
              <a:t>WICA: an </a:t>
            </a:r>
            <a:r>
              <a:rPr lang="en-GB" sz="2000" i="1" noProof="0" dirty="0"/>
              <a:t>extra</a:t>
            </a:r>
            <a:r>
              <a:rPr lang="en-GB" sz="2000" noProof="0" dirty="0"/>
              <a:t> tool in our Control System Toolkit</a:t>
            </a:r>
            <a:endParaRPr lang="en-GB" sz="2000" dirty="0"/>
          </a:p>
        </p:txBody>
      </p:sp>
      <p:sp>
        <p:nvSpPr>
          <p:cNvPr id="9" name="Untertitel 8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noProof="0" dirty="0"/>
              <a:t>Simon Rees ::  Software Engineer  :: GFA Controls Section ::  Paul Scherrer Institute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600" b="1" dirty="0">
                <a:solidFill>
                  <a:srgbClr val="969696"/>
                </a:solidFill>
                <a:latin typeface="+mn-lt"/>
              </a:rPr>
              <a:t>SLS HLA Workshop: Jan 19, 2024</a:t>
            </a:r>
            <a:endParaRPr lang="en-GB" sz="1600" b="1" kern="1000" spc="31" dirty="0">
              <a:solidFill>
                <a:srgbClr val="969696"/>
              </a:solidFill>
              <a:latin typeface="+mn-lt"/>
              <a:cs typeface="Franklin Gothic Book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931394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3D95-676A-92CE-588F-9E728EA6E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FD1A41B-3E0A-5A87-E314-DFE3C3933B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576" y="1036784"/>
            <a:ext cx="3600400" cy="297512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calc, "wica:test:counter01" ) {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SCAN,".1 second")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CALC,"VAL+1")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calc, "wica:test:counter02" ) {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SCAN,".2 second")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CALC,"VAL+1")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calc, "wica:test:counter03" ) {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SCAN,".5 second")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CALC,"VAL+1")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calc, "wica:test:counter04" ) {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SCAN,"1 second")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CALC,"VAL+1")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A9B841-5692-4EC5-F2F0-F2A1FFC3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95486"/>
            <a:ext cx="7632848" cy="432048"/>
          </a:xfrm>
          <a:solidFill>
            <a:schemeClr val="bg1"/>
          </a:solidFill>
        </p:spPr>
        <p:txBody>
          <a:bodyPr/>
          <a:lstStyle/>
          <a:p>
            <a:r>
              <a:rPr lang="en-CH" sz="2000" dirty="0"/>
              <a:t>The ‘counter.db’ database looks like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60651-23C5-4DDB-C7E9-48C874A90F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10</a:t>
            </a:fld>
            <a:endParaRPr lang="de-DE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5E7F7EDF-9925-8284-26B9-CDD06BE33654}"/>
              </a:ext>
            </a:extLst>
          </p:cNvPr>
          <p:cNvSpPr txBox="1">
            <a:spLocks/>
          </p:cNvSpPr>
          <p:nvPr/>
        </p:nvSpPr>
        <p:spPr>
          <a:xfrm>
            <a:off x="4572000" y="1036784"/>
            <a:ext cx="3597756" cy="29751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792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582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24" marR="0" indent="-18414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15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06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685" indent="-17938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238" indent="-182554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16" indent="-17938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08" indent="-177792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calc, "wica:test:counter05"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SCAN,"2 second")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CALC,"VAL+1")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calc, "wica:test:counter06"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SCAN,"5 second")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CALC,"VAL+1")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calc, "wica:test:counter07" 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SCAN,"10 second")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CALC,"VAL+1")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H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94875B2C-5583-980B-CEA6-4D8AA65CDB3C}"/>
              </a:ext>
            </a:extLst>
          </p:cNvPr>
          <p:cNvSpPr txBox="1">
            <a:spLocks/>
          </p:cNvSpPr>
          <p:nvPr/>
        </p:nvSpPr>
        <p:spPr bwMode="auto">
          <a:xfrm>
            <a:off x="1043608" y="4313148"/>
            <a:ext cx="6984776" cy="2160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kern="1000" spc="0">
                <a:solidFill>
                  <a:srgbClr val="68686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en-CH" sz="1600" dirty="0"/>
              <a:t>Provides a series of counter channels running at different rates… </a:t>
            </a:r>
          </a:p>
        </p:txBody>
      </p:sp>
    </p:spTree>
    <p:extLst>
      <p:ext uri="{BB962C8B-B14F-4D97-AF65-F5344CB8AC3E}">
        <p14:creationId xmlns:p14="http://schemas.microsoft.com/office/powerpoint/2010/main" val="29687008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AEBE7-63B2-6248-DBBB-4A697BC8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C55A985-7299-56C0-8329-73FDB8CCA72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0320" y="647520"/>
            <a:ext cx="7390147" cy="432048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 html&gt;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&lt;html lang="en"&gt;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&lt;meta charset="utf-8"/&gt;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&lt;meta name="viewport" content="width=device-width, initial-scale=1"/&gt;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&lt;title&gt;Wica Test Counter&lt;/title&gt;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&lt;!-- Load the Wica library from the local machine --&gt;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&lt;script </a:t>
            </a: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src="../wica/wica.js"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type="module"&gt;&lt;/script&gt;</a:t>
            </a:r>
          </a:p>
          <a:p>
            <a:pPr marL="0" indent="0">
              <a:buNone/>
            </a:pP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&lt;style&gt;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&lt;!-— add CSS styling to web page here --&gt;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&lt;/style&gt;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indent="0">
              <a:buNone/>
            </a:pP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&lt;h2&gt;Counters&lt;/h2&gt;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&lt;label&gt;Counter 0.1s &lt;/label&gt; &lt;label </a:t>
            </a: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data-wica-channel-name="</a:t>
            </a:r>
            <a:r>
              <a:rPr lang="en-GB" sz="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wica:test:counter01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"&gt;NC&lt;/label&gt;&lt;br&gt;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&lt;label&gt;Counter 0.2s &lt;/label&gt; &lt;label </a:t>
            </a: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data-wica-channel-name="</a:t>
            </a:r>
            <a:r>
              <a:rPr lang="en-GB" sz="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wica:test:counter02</a:t>
            </a: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&gt;NC&lt;/label&gt;&lt;br&gt;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&lt;label&gt;Counter 0.5s &lt;/label&gt; &lt;label </a:t>
            </a: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data-wica-channel-name="</a:t>
            </a:r>
            <a:r>
              <a:rPr lang="en-GB" sz="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wica:test:counter03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"&gt;NC&lt;/label&gt;&lt;br&gt;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&lt;label&gt;Counter 1.0s &lt;/label&gt; &lt;label </a:t>
            </a: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data-wica-channel-name="</a:t>
            </a:r>
            <a:r>
              <a:rPr lang="en-GB" sz="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wica:test:counter04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"&gt;NC&lt;/label&gt;&lt;br&gt;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&lt;label&gt;Counter 2.0s &lt;/label&gt; &lt;label </a:t>
            </a: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data-wica-channel-name="</a:t>
            </a:r>
            <a:r>
              <a:rPr lang="en-GB" sz="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wica:test:counter05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"&gt;NC&lt;/label&gt;&lt;br&gt;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&lt;label&gt;Counter 5.0s &lt;/label&gt; &lt;label </a:t>
            </a: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data-wica-channel-name="</a:t>
            </a:r>
            <a:r>
              <a:rPr lang="en-GB" sz="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wica:test:counter06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"&gt;NC&lt;/label&gt;&lt;br&gt;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&lt;label&gt;Counter 10s  &lt;/label&gt; &lt;label </a:t>
            </a: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data-wica-channel-name="</a:t>
            </a:r>
            <a:r>
              <a:rPr lang="en-GB" sz="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wica:test:counter07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"&gt;NC&lt;/label&gt;&lt;br&gt;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&lt;label&gt;&lt;/label&gt;&lt;button onclick="resetCounters()"&gt;Reset&lt;/button&gt;&lt;br&gt;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pPr marL="0" indent="0">
              <a:buNone/>
            </a:pP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&lt;script&gt; 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&lt;!-— add JS “intelligence” to your web page here --&gt;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B1FDF-64AD-94F4-E469-115BF20A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5" y="195486"/>
            <a:ext cx="6487613" cy="432048"/>
          </a:xfrm>
          <a:solidFill>
            <a:schemeClr val="bg1"/>
          </a:solidFill>
        </p:spPr>
        <p:txBody>
          <a:bodyPr/>
          <a:lstStyle/>
          <a:p>
            <a:r>
              <a:rPr lang="en-CH" sz="2000" dirty="0"/>
              <a:t>The ‘counter.html’ web page looks like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66363-4EB0-F713-642A-60DA8058ED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11</a:t>
            </a:fld>
            <a:endParaRPr lang="de-DE" dirty="0"/>
          </a:p>
        </p:txBody>
      </p:sp>
      <p:sp>
        <p:nvSpPr>
          <p:cNvPr id="2" name="Oval Callout 1">
            <a:extLst>
              <a:ext uri="{FF2B5EF4-FFF2-40B4-BE49-F238E27FC236}">
                <a16:creationId xmlns:a16="http://schemas.microsoft.com/office/drawing/2014/main" id="{0B2A968F-9353-C655-ABCA-A568A080B1EC}"/>
              </a:ext>
            </a:extLst>
          </p:cNvPr>
          <p:cNvSpPr/>
          <p:nvPr/>
        </p:nvSpPr>
        <p:spPr bwMode="auto">
          <a:xfrm>
            <a:off x="4283968" y="699542"/>
            <a:ext cx="1898886" cy="504056"/>
          </a:xfrm>
          <a:prstGeom prst="wedgeEllipseCallout">
            <a:avLst>
              <a:gd name="adj1" fmla="val -141852"/>
              <a:gd name="adj2" fmla="val 124224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CH" sz="1000" dirty="0"/>
              <a:t>Loads the Wica-JS library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BFBE3389-C7DA-98A2-CDEF-E15F21ACACF8}"/>
              </a:ext>
            </a:extLst>
          </p:cNvPr>
          <p:cNvSpPr/>
          <p:nvPr/>
        </p:nvSpPr>
        <p:spPr bwMode="auto">
          <a:xfrm>
            <a:off x="3347864" y="1851670"/>
            <a:ext cx="2569623" cy="874089"/>
          </a:xfrm>
          <a:prstGeom prst="wedgeEllipseCallout">
            <a:avLst>
              <a:gd name="adj1" fmla="val 15776"/>
              <a:gd name="adj2" fmla="val 7192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 </a:t>
            </a:r>
            <a:r>
              <a:rPr lang="en-CH" sz="1000" dirty="0"/>
              <a:t>Defines the EPICS channels you want to display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734164AA-73E6-6D4A-0A2A-317B9518811B}"/>
              </a:ext>
            </a:extLst>
          </p:cNvPr>
          <p:cNvSpPr/>
          <p:nvPr/>
        </p:nvSpPr>
        <p:spPr bwMode="auto">
          <a:xfrm>
            <a:off x="4427984" y="4207948"/>
            <a:ext cx="2857655" cy="576064"/>
          </a:xfrm>
          <a:prstGeom prst="wedgeEllipseCallout">
            <a:avLst>
              <a:gd name="adj1" fmla="val 4805"/>
              <a:gd name="adj2" fmla="val -11210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CH" sz="1000" dirty="0"/>
              <a:t>Content gets rendered ‘automagically’ in real-time</a:t>
            </a:r>
          </a:p>
        </p:txBody>
      </p:sp>
    </p:spTree>
    <p:extLst>
      <p:ext uri="{BB962C8B-B14F-4D97-AF65-F5344CB8AC3E}">
        <p14:creationId xmlns:p14="http://schemas.microsoft.com/office/powerpoint/2010/main" val="26491530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D36D-1EDC-FC18-8FB5-E94F0FA77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6C9DF6E-3939-4AA6-4CBB-FF0C49A89A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576" y="1036784"/>
            <a:ext cx="7560840" cy="393121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Navigate to the following URL, but swap the port number of your local server for the one below</a:t>
            </a:r>
          </a:p>
          <a:p>
            <a:pPr marL="0" indent="0">
              <a:buNone/>
            </a:pPr>
            <a:endParaRPr lang="en-GB" sz="1000" dirty="0"/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http://sls20-bd-testsrv.psi.ch: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5825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/test/types.html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CH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206FB6-418B-33C2-ACC3-24FE6679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57109"/>
            <a:ext cx="6984776" cy="600545"/>
          </a:xfrm>
          <a:solidFill>
            <a:schemeClr val="bg1"/>
          </a:solidFill>
        </p:spPr>
        <p:txBody>
          <a:bodyPr/>
          <a:lstStyle/>
          <a:p>
            <a:r>
              <a:rPr lang="en-CH" sz="1800" dirty="0"/>
              <a:t>Exercise 3: I will run the EPICS ‘types.db’ test database on the local machine. See if your local server instance can connect to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11C21-C4B2-406D-B578-3BF6B2BC9B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12</a:t>
            </a:fld>
            <a:endParaRPr lang="de-DE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175E942-0563-5FAE-FD27-79D05857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79662"/>
            <a:ext cx="4778730" cy="30710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D5EAF-0565-7B5C-36C3-93698C416D1E}"/>
              </a:ext>
            </a:extLst>
          </p:cNvPr>
          <p:cNvSpPr txBox="1"/>
          <p:nvPr/>
        </p:nvSpPr>
        <p:spPr>
          <a:xfrm>
            <a:off x="7668344" y="267494"/>
            <a:ext cx="1226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 dirty="0"/>
              <a:t>⏰ </a:t>
            </a:r>
            <a:r>
              <a:rPr lang="en-CH" sz="18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275434929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73BAC-FB44-6725-E890-A8CCFD98D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28913ED-9DFB-5678-5F11-2F5A7E2887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576" y="1036784"/>
            <a:ext cx="3600400" cy="326315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stringout, wica:test:scalar:string1 ) {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VAL, "I'm a string !"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stringout, wica:test:scalar:string2 ) {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VAL, "Strings must be less than 40 chars !"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bo, wica:test:scalar:enum1 ) {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VAL, "0"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ZNAM, "ZERO"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ONAM, "ONE"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bo, wica:test:scalar:enum2 ) {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VAL, "1"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ZNAM, "ZERO"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ONAM, "ONE"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aSub, "wica:test:scalar:integers" ) {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FTA, "CHAR"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INPA, "-128"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FTB, "CHAR"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INPB, "127"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FTC, "UCHAR"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INPC, "0" )</a:t>
            </a:r>
            <a:endParaRPr lang="en-CH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CC5806-65C4-6108-861B-C67F49E4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95486"/>
            <a:ext cx="7632848" cy="432048"/>
          </a:xfrm>
          <a:solidFill>
            <a:schemeClr val="bg1"/>
          </a:solidFill>
        </p:spPr>
        <p:txBody>
          <a:bodyPr/>
          <a:lstStyle/>
          <a:p>
            <a:r>
              <a:rPr lang="en-CH" sz="2000" dirty="0"/>
              <a:t>The ‘types.db’ database looks like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449B5-4912-8DBB-772D-9C76F56DB3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13</a:t>
            </a:fld>
            <a:endParaRPr lang="de-DE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CE7BDFCE-2FDC-3BBB-733A-3DCF444C66BD}"/>
              </a:ext>
            </a:extLst>
          </p:cNvPr>
          <p:cNvSpPr txBox="1">
            <a:spLocks/>
          </p:cNvSpPr>
          <p:nvPr/>
        </p:nvSpPr>
        <p:spPr>
          <a:xfrm>
            <a:off x="4572000" y="1036784"/>
            <a:ext cx="3597756" cy="32631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792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7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582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24" marR="0" indent="-18414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15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06" marR="0" indent="-177792" algn="l" defTabSz="91435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7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685" indent="-17938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5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238" indent="-182554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5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16" indent="-17938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5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08" indent="-177792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5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FTD, "UCHAR"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INPD, "127"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FTE, "SHORT"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INPE, "-32768"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FTF, "SHORT"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INPF, "32767"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FTG, "USHORT"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INPG, "0"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FTH, "USHORT"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INPH, "65535"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FTI, "LONG"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INPI,  "-2147483648"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FTJ, "LONG"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INPJ,  "2147483647"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record( aSub, "wica:test:scalar:reals" ) {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FTA, "ULONG"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field( INPA,  "0" )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etc</a:t>
            </a:r>
          </a:p>
          <a:p>
            <a:pPr marL="0" indent="0">
              <a:buNone/>
            </a:pPr>
            <a:r>
              <a:rPr lang="en-GB" sz="1000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H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533E82EB-1D78-E741-BD1F-ECD6096DBED0}"/>
              </a:ext>
            </a:extLst>
          </p:cNvPr>
          <p:cNvSpPr txBox="1">
            <a:spLocks/>
          </p:cNvSpPr>
          <p:nvPr/>
        </p:nvSpPr>
        <p:spPr bwMode="auto">
          <a:xfrm>
            <a:off x="1115616" y="4515966"/>
            <a:ext cx="6984776" cy="2880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kern="1000" spc="0">
                <a:solidFill>
                  <a:srgbClr val="68686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en-CH" sz="1600" dirty="0"/>
              <a:t>Provides EPICS channels of all the standard types</a:t>
            </a:r>
          </a:p>
        </p:txBody>
      </p:sp>
    </p:spTree>
    <p:extLst>
      <p:ext uri="{BB962C8B-B14F-4D97-AF65-F5344CB8AC3E}">
        <p14:creationId xmlns:p14="http://schemas.microsoft.com/office/powerpoint/2010/main" val="183591071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59F35-9A7A-BE4B-314B-D7F4CC699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6305AC4-8E72-DCFE-33B1-C30E136DB27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0320" y="863544"/>
            <a:ext cx="8658224" cy="394045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&lt;!doctype html&gt;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&lt;html lang="en"&gt;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src="../wica/wica.js"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type="module"&gt;&lt;/script&gt;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indent="0">
              <a:buNone/>
            </a:pP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&lt;table&gt;</a:t>
            </a:r>
          </a:p>
          <a:p>
            <a:pPr marL="0" indent="0">
              <a:buNone/>
            </a:pP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…</a:t>
            </a:r>
          </a:p>
          <a:p>
            <a:pPr marL="0" indent="0">
              <a:buNone/>
            </a:pP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&lt;tr&gt;&lt;td&gt;FLOAT&lt;/td&gt;&lt;td&gt;DBF_FLOAT&lt;/td&gt;&lt;td&gt;REAL&lt;/td&gt;</a:t>
            </a:r>
          </a:p>
          <a:p>
            <a:pPr marL="0" indent="0">
              <a:buNone/>
            </a:pP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&lt;td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wica:test:scalar:reals.C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data-wica-channel-props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"prec": 4}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data-wica-rendering-props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='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"prec": 4}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&gt;NC&lt;/td&gt;</a:t>
            </a:r>
          </a:p>
          <a:p>
            <a:pPr marL="0" indent="0">
              <a:buNone/>
            </a:pP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&lt;td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wica:test:scalar:reals.D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data-wica-channel-props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"prec": 4}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data-wica-rendering-props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='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"prec": 4}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&gt;NC&lt;/td&gt;</a:t>
            </a:r>
          </a:p>
          <a:p>
            <a:pPr marL="0" indent="0">
              <a:buNone/>
            </a:pP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&lt;/tr&gt;</a:t>
            </a:r>
          </a:p>
          <a:p>
            <a:pPr marL="0" indent="0">
              <a:buNone/>
            </a:pP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&lt;tr&gt;&lt;td&gt;DOUBLE&lt;/td&gt;&lt;td&gt;DBF_DOUBLE&lt;/td&gt;&lt;td&gt;REAL&lt;/td&gt;</a:t>
            </a:r>
          </a:p>
          <a:p>
            <a:pPr marL="0" indent="0">
              <a:buNone/>
            </a:pP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&lt;td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wica:test:scalar:reals.E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data-wica-channel-props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"prec": 12}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data-wica-rendering-props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"prec": 6}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&gt;NC&lt;/td&gt;</a:t>
            </a:r>
          </a:p>
          <a:p>
            <a:pPr marL="0" indent="0">
              <a:buNone/>
            </a:pP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&lt;td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wica:test:scalar:reals.F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data-wica-channel-props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GB" sz="7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"prec": 12}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data-wica-rendering-props=</a:t>
            </a:r>
            <a:r>
              <a:rPr lang="en-GB" sz="7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'{ "exp": true }</a:t>
            </a:r>
            <a:r>
              <a:rPr lang="en-GB" sz="700" dirty="0">
                <a:latin typeface="Courier New" panose="02070309020205020404" pitchFamily="49" charset="0"/>
                <a:cs typeface="Courier New" panose="02070309020205020404" pitchFamily="49" charset="0"/>
              </a:rPr>
              <a:t>'&gt;NC&lt;/td&gt;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&lt;/tr&gt;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&lt;/table&gt;</a:t>
            </a:r>
          </a:p>
          <a:p>
            <a:pPr marL="0" indent="0">
              <a:buNone/>
            </a:pP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&lt;script&gt; 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&lt;!-— add JS “intelligence” to your web page here --&gt;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  <a:p>
            <a:pPr marL="0" indent="0">
              <a:buNone/>
            </a:pP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F1B77E-6972-E9BC-6DBE-9DB4AF56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95486"/>
            <a:ext cx="5832648" cy="432048"/>
          </a:xfrm>
          <a:solidFill>
            <a:schemeClr val="bg1"/>
          </a:solidFill>
        </p:spPr>
        <p:txBody>
          <a:bodyPr/>
          <a:lstStyle/>
          <a:p>
            <a:r>
              <a:rPr lang="en-CH" sz="2000" dirty="0"/>
              <a:t>The ‘types.html’ web page looks like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F21FE-BF17-FF19-B5EC-D56BF3F285E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14</a:t>
            </a:fld>
            <a:endParaRPr lang="de-DE" dirty="0"/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7EAC6A72-D347-E977-8F66-5EE0DDC7C1C6}"/>
              </a:ext>
            </a:extLst>
          </p:cNvPr>
          <p:cNvSpPr/>
          <p:nvPr/>
        </p:nvSpPr>
        <p:spPr bwMode="auto">
          <a:xfrm>
            <a:off x="1619672" y="4041890"/>
            <a:ext cx="2569623" cy="546084"/>
          </a:xfrm>
          <a:prstGeom prst="wedgeEllipseCallout">
            <a:avLst>
              <a:gd name="adj1" fmla="val -36820"/>
              <a:gd name="adj2" fmla="val -25448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</a:t>
            </a:r>
          </a:p>
          <a:p>
            <a:pPr algn="ctr">
              <a:spcBef>
                <a:spcPct val="0"/>
              </a:spcBef>
            </a:pPr>
            <a:r>
              <a:rPr lang="en-CH" sz="1000" dirty="0"/>
              <a:t>Define the EPICS channels you want to display</a:t>
            </a:r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475436D2-181E-C41A-083B-6BF1F1E9B105}"/>
              </a:ext>
            </a:extLst>
          </p:cNvPr>
          <p:cNvSpPr/>
          <p:nvPr/>
        </p:nvSpPr>
        <p:spPr bwMode="auto">
          <a:xfrm>
            <a:off x="4572000" y="1301617"/>
            <a:ext cx="2569623" cy="622061"/>
          </a:xfrm>
          <a:prstGeom prst="wedgeEllipseCallout">
            <a:avLst>
              <a:gd name="adj1" fmla="val -44979"/>
              <a:gd name="adj2" fmla="val 87943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data-wica-channel-props </a:t>
            </a:r>
          </a:p>
          <a:p>
            <a:pPr algn="ctr">
              <a:spcBef>
                <a:spcPct val="0"/>
              </a:spcBef>
            </a:pPr>
            <a:r>
              <a:rPr lang="en-CH" sz="1000" dirty="0"/>
              <a:t>Define the properties used for the data transfer from the server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2C56C511-7E38-DEF8-163E-02B4E2FC8960}"/>
              </a:ext>
            </a:extLst>
          </p:cNvPr>
          <p:cNvSpPr/>
          <p:nvPr/>
        </p:nvSpPr>
        <p:spPr bwMode="auto">
          <a:xfrm>
            <a:off x="5220072" y="3435846"/>
            <a:ext cx="2569623" cy="792088"/>
          </a:xfrm>
          <a:prstGeom prst="wedgeEllipseCallout">
            <a:avLst>
              <a:gd name="adj1" fmla="val -1062"/>
              <a:gd name="adj2" fmla="val -115408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data-wica-rendering-props</a:t>
            </a:r>
          </a:p>
          <a:p>
            <a:pPr algn="ctr">
              <a:spcBef>
                <a:spcPct val="0"/>
              </a:spcBef>
            </a:pPr>
            <a:r>
              <a:rPr lang="en-CH" sz="1000" dirty="0"/>
              <a:t>Define the properties used for displaying the data on the web page</a:t>
            </a:r>
          </a:p>
        </p:txBody>
      </p:sp>
    </p:spTree>
    <p:extLst>
      <p:ext uri="{BB962C8B-B14F-4D97-AF65-F5344CB8AC3E}">
        <p14:creationId xmlns:p14="http://schemas.microsoft.com/office/powerpoint/2010/main" val="38280591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C057B-DD7B-FD63-04A0-D15853B61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827955F-E72D-4E16-14E1-4B107773570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46931" y="771550"/>
            <a:ext cx="7450138" cy="2871407"/>
          </a:xfrm>
          <a:solidFill>
            <a:schemeClr val="bg1">
              <a:lumMod val="85000"/>
            </a:schemeClr>
          </a:solid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9B1C199-575F-C79E-7AC3-EC136EFA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95486"/>
            <a:ext cx="7632848" cy="432048"/>
          </a:xfrm>
          <a:solidFill>
            <a:schemeClr val="bg1"/>
          </a:solidFill>
        </p:spPr>
        <p:txBody>
          <a:bodyPr/>
          <a:lstStyle/>
          <a:p>
            <a:r>
              <a:rPr lang="en-CH" sz="2000" dirty="0"/>
              <a:t>Controlling data acquisition:  ‘data-wica-channel-props’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F9841-BC35-312D-27EB-895BEEA73C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15</a:t>
            </a:fld>
            <a:endParaRPr lang="de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BDE96-9A5C-38F0-90A5-62D1F14D08C9}"/>
              </a:ext>
            </a:extLst>
          </p:cNvPr>
          <p:cNvSpPr txBox="1"/>
          <p:nvPr/>
        </p:nvSpPr>
        <p:spPr>
          <a:xfrm>
            <a:off x="1547664" y="3714890"/>
            <a:ext cx="4294956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Supports configuration of data transfer options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Poll or monitor channels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Data transfer precision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channel filtering (</a:t>
            </a:r>
            <a:r>
              <a:rPr lang="en-GB" sz="1400" kern="1000" dirty="0" err="1">
                <a:solidFill>
                  <a:srgbClr val="686868"/>
                </a:solidFill>
                <a:latin typeface="+mj-lt"/>
                <a:ea typeface="+mj-ea"/>
                <a:cs typeface="+mj-cs"/>
              </a:rPr>
              <a:t>eg</a:t>
            </a:r>
            <a:r>
              <a:rPr lang="en-GB" sz="14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 noise or rate limiting)</a:t>
            </a:r>
          </a:p>
        </p:txBody>
      </p:sp>
    </p:spTree>
    <p:extLst>
      <p:ext uri="{BB962C8B-B14F-4D97-AF65-F5344CB8AC3E}">
        <p14:creationId xmlns:p14="http://schemas.microsoft.com/office/powerpoint/2010/main" val="410523654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974FD-3D44-A2D0-8879-34C0CB657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306F50-0F76-1F38-CDDE-5C4703FF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95486"/>
            <a:ext cx="7632848" cy="432048"/>
          </a:xfrm>
          <a:solidFill>
            <a:schemeClr val="bg1"/>
          </a:solidFill>
        </p:spPr>
        <p:txBody>
          <a:bodyPr/>
          <a:lstStyle/>
          <a:p>
            <a:r>
              <a:rPr lang="en-CH" sz="2000" dirty="0"/>
              <a:t>Controlling text rendering: ‘data-wica-rendering-props’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E1453-D9E4-5CB5-6A61-1747F5E0C9E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16</a:t>
            </a:fld>
            <a:endParaRPr lang="de-DE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E9D3C4AA-BB41-6E51-830E-75F8B8BB61E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27584" y="1059583"/>
            <a:ext cx="7663813" cy="208823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CE9F7-A1A9-CE3F-D302-1D4F413A549B}"/>
              </a:ext>
            </a:extLst>
          </p:cNvPr>
          <p:cNvSpPr txBox="1"/>
          <p:nvPr/>
        </p:nvSpPr>
        <p:spPr>
          <a:xfrm>
            <a:off x="1331640" y="3219822"/>
            <a:ext cx="4608512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Supports configuration of how the text is displayed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precision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display engineering units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4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exponential format</a:t>
            </a:r>
          </a:p>
        </p:txBody>
      </p:sp>
    </p:spTree>
    <p:extLst>
      <p:ext uri="{BB962C8B-B14F-4D97-AF65-F5344CB8AC3E}">
        <p14:creationId xmlns:p14="http://schemas.microsoft.com/office/powerpoint/2010/main" val="9468087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A564A-0E84-80B9-1DFB-C9828662D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C87CA5F-1D86-75AE-482F-E42A81538C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1580" y="1059654"/>
            <a:ext cx="7560840" cy="187213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dirty="0"/>
              <a:t>Follow the instructions at the following URL: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https://github.com/paulscherrerinstitute/wica-http/blob/master/docs/hla/ex4.md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Use curl to </a:t>
            </a:r>
            <a:r>
              <a:rPr lang="en-GB" b="1" dirty="0"/>
              <a:t>get</a:t>
            </a:r>
            <a:r>
              <a:rPr lang="en-GB" dirty="0"/>
              <a:t> or </a:t>
            </a:r>
            <a:r>
              <a:rPr lang="en-GB" b="1" dirty="0"/>
              <a:t>set</a:t>
            </a:r>
            <a:r>
              <a:rPr lang="en-GB" dirty="0"/>
              <a:t> some EPICS channel values</a:t>
            </a:r>
          </a:p>
          <a:p>
            <a:pPr marL="0" indent="0">
              <a:buNone/>
            </a:pPr>
            <a:r>
              <a:rPr lang="en-GB" dirty="0"/>
              <a:t>Use curl to </a:t>
            </a:r>
            <a:r>
              <a:rPr lang="en-GB" b="1" dirty="0"/>
              <a:t>create</a:t>
            </a:r>
            <a:r>
              <a:rPr lang="en-GB" dirty="0"/>
              <a:t> and </a:t>
            </a:r>
            <a:r>
              <a:rPr lang="en-GB" b="1" dirty="0"/>
              <a:t>subscribe</a:t>
            </a:r>
            <a:r>
              <a:rPr lang="en-GB" dirty="0"/>
              <a:t> to a Wica stream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CH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60D4DFB-702D-5CB4-DA3D-3920B95B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95486"/>
            <a:ext cx="7056784" cy="504056"/>
          </a:xfrm>
          <a:solidFill>
            <a:schemeClr val="bg1"/>
          </a:solidFill>
        </p:spPr>
        <p:txBody>
          <a:bodyPr/>
          <a:lstStyle/>
          <a:p>
            <a:r>
              <a:rPr lang="en-CH" sz="1800" dirty="0"/>
              <a:t>Exercise 4: Explore the operations available on the Wica-Http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C689-3CD4-2EF2-7971-41CF556BCC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17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B46516-64BC-7D57-2AB2-98757C2CFBB7}"/>
              </a:ext>
            </a:extLst>
          </p:cNvPr>
          <p:cNvSpPr txBox="1"/>
          <p:nvPr/>
        </p:nvSpPr>
        <p:spPr>
          <a:xfrm>
            <a:off x="7668344" y="199811"/>
            <a:ext cx="1226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 dirty="0"/>
              <a:t>⏰ </a:t>
            </a:r>
            <a:r>
              <a:rPr lang="en-CH" sz="18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63757979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B28A8-7C93-03C1-9B02-50DE002A1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4F6FDEB-9CB0-C119-422F-B22A6713F6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576" y="1059654"/>
            <a:ext cx="7596844" cy="288024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dirty="0"/>
              <a:t>Navigate a web browser to some of the URL’s below:</a:t>
            </a:r>
          </a:p>
          <a:p>
            <a:endParaRPr lang="en-GB" dirty="0"/>
          </a:p>
          <a:p>
            <a:r>
              <a:rPr lang="en-GB" dirty="0"/>
              <a:t>PROSCAN - https://gfa-wica.psi.ch/ca/channel/XPROSCAN:TIME:2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HIPA - https://gfa-wica.psi.ch/ca/channel/XHIPA:TIME</a:t>
            </a:r>
          </a:p>
          <a:p>
            <a:endParaRPr lang="en-GB" dirty="0"/>
          </a:p>
          <a:p>
            <a:r>
              <a:rPr lang="en-GB" dirty="0"/>
              <a:t>SwissFEL - https://gfa-wica.psi.ch/ca/channel/SARUN:FELPHOTENE</a:t>
            </a:r>
          </a:p>
          <a:p>
            <a:endParaRPr lang="en-GB" dirty="0"/>
          </a:p>
          <a:p>
            <a:r>
              <a:rPr lang="en-GB" dirty="0"/>
              <a:t>Try your own channels…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CH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49A87C-57BE-0BD5-D64E-CD4E967B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95487"/>
            <a:ext cx="7632848" cy="504056"/>
          </a:xfrm>
          <a:solidFill>
            <a:schemeClr val="bg1"/>
          </a:solidFill>
        </p:spPr>
        <p:txBody>
          <a:bodyPr/>
          <a:lstStyle/>
          <a:p>
            <a:r>
              <a:rPr lang="en-CH" sz="1800" dirty="0"/>
              <a:t>Exercise 5: Read channel values from PSI science facilities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C7C17-D5D0-EA74-28F2-3302FD19C3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18</a:t>
            </a:fld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309675-EC4C-4213-2239-65D12F760248}"/>
              </a:ext>
            </a:extLst>
          </p:cNvPr>
          <p:cNvSpPr txBox="1"/>
          <p:nvPr/>
        </p:nvSpPr>
        <p:spPr>
          <a:xfrm>
            <a:off x="7593198" y="195487"/>
            <a:ext cx="1226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 dirty="0"/>
              <a:t>⏰ </a:t>
            </a:r>
            <a:r>
              <a:rPr lang="en-CH" sz="18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157265168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A1142-59E4-7878-9FB0-11015BCD2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8F27AA5-B2AB-6358-7DEF-2A9AB977C2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1580" y="1059654"/>
            <a:ext cx="7560840" cy="237619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dirty="0"/>
              <a:t>Navigate a web browser here: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Internal - https://gfa-wica.psi.ch</a:t>
            </a:r>
          </a:p>
          <a:p>
            <a:endParaRPr lang="en-GB" dirty="0"/>
          </a:p>
          <a:p>
            <a:r>
              <a:rPr lang="en-GB" dirty="0"/>
              <a:t>External - https://wica.psi.ch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And look around at some of the pages.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CH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09375F-14E1-7ABD-CB4E-D7EBDF2A2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95487"/>
            <a:ext cx="5472608" cy="504056"/>
          </a:xfrm>
          <a:solidFill>
            <a:schemeClr val="bg1"/>
          </a:solidFill>
        </p:spPr>
        <p:txBody>
          <a:bodyPr/>
          <a:lstStyle/>
          <a:p>
            <a:r>
              <a:rPr lang="en-CH" sz="1800" dirty="0"/>
              <a:t>Exercise 6: A quick look at PSI’s WICA main 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37E71-37E4-AFA2-3703-373F934283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19</a:t>
            </a:fld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BF3CD-3951-B4C1-7C24-015FFDB7A5F8}"/>
              </a:ext>
            </a:extLst>
          </p:cNvPr>
          <p:cNvSpPr txBox="1"/>
          <p:nvPr/>
        </p:nvSpPr>
        <p:spPr>
          <a:xfrm>
            <a:off x="7593198" y="195487"/>
            <a:ext cx="1226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 dirty="0"/>
              <a:t>⏰ </a:t>
            </a:r>
            <a:r>
              <a:rPr lang="en-CH" sz="18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21953042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89164-E73A-5217-6EF8-0ACBC78A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0907D7-DE3C-775B-215F-EBBE8939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FEEF5-7254-35F2-C0A2-9F432CA070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2</a:t>
            </a:fld>
            <a:endParaRPr lang="de-DE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D9F1ED48-3618-08C9-2A87-18F906530A68}"/>
              </a:ext>
            </a:extLst>
          </p:cNvPr>
          <p:cNvSpPr txBox="1">
            <a:spLocks/>
          </p:cNvSpPr>
          <p:nvPr/>
        </p:nvSpPr>
        <p:spPr>
          <a:xfrm>
            <a:off x="791270" y="771550"/>
            <a:ext cx="7669162" cy="41044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77800" lvl="1" indent="0">
              <a:lnSpc>
                <a:spcPct val="100000"/>
              </a:lnSpc>
              <a:buNone/>
            </a:pPr>
            <a:r>
              <a:rPr lang="en-GB" sz="1600" dirty="0"/>
              <a:t>At PSI we are mostly using traditional, non-web, technologies</a:t>
            </a:r>
          </a:p>
          <a:p>
            <a:pPr marL="177800" lvl="1" indent="0">
              <a:lnSpc>
                <a:spcPct val="100000"/>
              </a:lnSpc>
              <a:buNone/>
            </a:pPr>
            <a:endParaRPr lang="en-GB" sz="1600" dirty="0"/>
          </a:p>
          <a:p>
            <a:pPr marL="177800" lvl="1" indent="0">
              <a:lnSpc>
                <a:spcPct val="100000"/>
              </a:lnSpc>
              <a:buNone/>
            </a:pPr>
            <a:r>
              <a:rPr lang="en-GB" sz="1600" dirty="0"/>
              <a:t>A few of us both here at PSI, and in other science labs, have been working on projects using web technology. The use of any new technology is always a trade-off.  There are rarely any magic bullets.</a:t>
            </a:r>
          </a:p>
          <a:p>
            <a:pPr marL="177800" lvl="1" indent="0">
              <a:lnSpc>
                <a:spcPct val="100000"/>
              </a:lnSpc>
              <a:buNone/>
            </a:pPr>
            <a:endParaRPr lang="en-GB" sz="1600" dirty="0"/>
          </a:p>
          <a:p>
            <a:pPr marL="177800" lvl="1" indent="0">
              <a:lnSpc>
                <a:spcPct val="100000"/>
              </a:lnSpc>
              <a:buNone/>
            </a:pPr>
            <a:r>
              <a:rPr lang="en-GB" sz="1600" dirty="0"/>
              <a:t>A few years ago, I was asked to work on a project to make the </a:t>
            </a:r>
            <a:r>
              <a:rPr lang="en-GB" sz="1600" b="1" dirty="0"/>
              <a:t>facility status displays </a:t>
            </a:r>
            <a:r>
              <a:rPr lang="en-GB" sz="1600" dirty="0"/>
              <a:t>available </a:t>
            </a:r>
            <a:r>
              <a:rPr lang="en-GB" sz="1600" b="1" dirty="0"/>
              <a:t>externally on the web</a:t>
            </a:r>
            <a:r>
              <a:rPr lang="en-GB" sz="1600" dirty="0"/>
              <a:t>, so I got a chance to look at some of those trade-offs.</a:t>
            </a:r>
          </a:p>
          <a:p>
            <a:pPr marL="177800" lvl="1" indent="0">
              <a:lnSpc>
                <a:spcPct val="100000"/>
              </a:lnSpc>
              <a:buNone/>
            </a:pPr>
            <a:endParaRPr lang="en-GB" sz="1600" dirty="0"/>
          </a:p>
          <a:p>
            <a:pPr marL="177800" lvl="1" indent="0">
              <a:lnSpc>
                <a:spcPct val="100000"/>
              </a:lnSpc>
              <a:buNone/>
            </a:pPr>
            <a:r>
              <a:rPr lang="en-GB" sz="1600" dirty="0"/>
              <a:t>The result of that work was a software product called </a:t>
            </a:r>
            <a:r>
              <a:rPr lang="en-GB" sz="1600" b="1" dirty="0"/>
              <a:t>WICA</a:t>
            </a:r>
            <a:r>
              <a:rPr lang="en-GB" sz="1600" dirty="0"/>
              <a:t> which enables us to bring live EPICS control system data from any of our facilities to a user’s web page, on a variety of mobile devices, either at PSI, or off site.</a:t>
            </a:r>
          </a:p>
          <a:p>
            <a:pPr marL="177800" lvl="1" indent="0">
              <a:lnSpc>
                <a:spcPct val="100000"/>
              </a:lnSpc>
              <a:buNone/>
            </a:pPr>
            <a:endParaRPr lang="en-GB" sz="1600" dirty="0"/>
          </a:p>
          <a:p>
            <a:pPr marL="177800" lvl="1" indent="0">
              <a:lnSpc>
                <a:spcPct val="100000"/>
              </a:lnSpc>
              <a:buNone/>
            </a:pPr>
            <a:r>
              <a:rPr lang="en-GB" sz="1600" dirty="0"/>
              <a:t>My goal for this workshop is </a:t>
            </a:r>
            <a:r>
              <a:rPr lang="en-GB" sz="1600" b="1" dirty="0"/>
              <a:t>not</a:t>
            </a:r>
            <a:r>
              <a:rPr lang="en-GB" sz="1600" dirty="0"/>
              <a:t> to spend time debating the merits or otherwise of the web but to get you to try out </a:t>
            </a:r>
            <a:r>
              <a:rPr lang="en-GB" sz="1600" b="1" dirty="0"/>
              <a:t>WICA</a:t>
            </a:r>
            <a:r>
              <a:rPr lang="en-GB" sz="1600" dirty="0"/>
              <a:t> for yourselves so you can decide whether there are some situations where you might find it useful.</a:t>
            </a:r>
          </a:p>
          <a:p>
            <a:pPr marL="177800" lvl="1" indent="0">
              <a:buNone/>
            </a:pPr>
            <a:endParaRPr lang="en-GB" sz="1600" dirty="0"/>
          </a:p>
          <a:p>
            <a:pPr marL="177800" lvl="1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02366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57419-DF2D-BC81-6C15-69726D827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17341F8-6DFE-32CC-0F2D-98AA56AB24D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9592" y="1059582"/>
            <a:ext cx="7742237" cy="38164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CH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49F78E-6E75-5F04-88C7-A52D13E07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95486"/>
            <a:ext cx="6708025" cy="381375"/>
          </a:xfrm>
          <a:solidFill>
            <a:schemeClr val="bg1"/>
          </a:solidFill>
        </p:spPr>
        <p:txBody>
          <a:bodyPr/>
          <a:lstStyle/>
          <a:p>
            <a:r>
              <a:rPr lang="en-CH" dirty="0"/>
              <a:t>Some example pages…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6E2A0-7EF4-A498-2D77-A3AEFD70A8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168991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425CE-FC42-8256-261C-44828978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76953"/>
            <a:ext cx="7920880" cy="522589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CH" sz="2000" dirty="0"/>
              <a:t>PROSCAN caQtdm Status Page – the gold standard to try to copy</a:t>
            </a:r>
            <a:endParaRPr lang="en-CH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34AAF-EFAD-A174-DB5D-66EAA6554B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21</a:t>
            </a:fld>
            <a:endParaRPr lang="de-DE" dirty="0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ADC1B478-B804-DF4E-805C-5E712769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7574"/>
            <a:ext cx="5157350" cy="3788285"/>
          </a:xfrm>
          <a:prstGeom prst="rect">
            <a:avLst/>
          </a:prstGeom>
        </p:spPr>
      </p:pic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7B68C021-DCF9-D5AD-E277-0878C5B78AC7}"/>
              </a:ext>
            </a:extLst>
          </p:cNvPr>
          <p:cNvSpPr txBox="1">
            <a:spLocks/>
          </p:cNvSpPr>
          <p:nvPr/>
        </p:nvSpPr>
        <p:spPr>
          <a:xfrm>
            <a:off x="6516216" y="987574"/>
            <a:ext cx="2160240" cy="1008112"/>
          </a:xfrm>
          <a:prstGeom prst="rect">
            <a:avLst/>
          </a:prstGeom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16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The original display page made with </a:t>
            </a:r>
            <a:r>
              <a:rPr lang="en-GB" sz="1600" kern="1000" dirty="0" err="1">
                <a:solidFill>
                  <a:srgbClr val="686868"/>
                </a:solidFill>
                <a:latin typeface="+mj-lt"/>
                <a:ea typeface="+mj-ea"/>
                <a:cs typeface="+mj-cs"/>
              </a:rPr>
              <a:t>caQtDm</a:t>
            </a:r>
            <a:endParaRPr lang="en-GB" sz="1600" kern="1000" dirty="0">
              <a:solidFill>
                <a:srgbClr val="68686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D0F0ACC5-B21A-0ED6-D956-DE08E485F011}"/>
              </a:ext>
            </a:extLst>
          </p:cNvPr>
          <p:cNvSpPr txBox="1">
            <a:spLocks/>
          </p:cNvSpPr>
          <p:nvPr/>
        </p:nvSpPr>
        <p:spPr>
          <a:xfrm>
            <a:off x="6516216" y="2211710"/>
            <a:ext cx="2160240" cy="1008112"/>
          </a:xfrm>
          <a:prstGeom prst="rect">
            <a:avLst/>
          </a:prstGeom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16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Ugly, but used effectively by many people !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857DD36D-52DB-2672-90D7-92ED16D91778}"/>
              </a:ext>
            </a:extLst>
          </p:cNvPr>
          <p:cNvSpPr txBox="1">
            <a:spLocks/>
          </p:cNvSpPr>
          <p:nvPr/>
        </p:nvSpPr>
        <p:spPr>
          <a:xfrm>
            <a:off x="6516216" y="3507854"/>
            <a:ext cx="2160240" cy="1008112"/>
          </a:xfrm>
          <a:prstGeom prst="rect">
            <a:avLst/>
          </a:prstGeom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16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Goal: make something just as ugly, but available on the web </a:t>
            </a:r>
          </a:p>
        </p:txBody>
      </p:sp>
    </p:spTree>
    <p:extLst>
      <p:ext uri="{BB962C8B-B14F-4D97-AF65-F5344CB8AC3E}">
        <p14:creationId xmlns:p14="http://schemas.microsoft.com/office/powerpoint/2010/main" val="227186696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425CE-FC42-8256-261C-44828978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96" y="192546"/>
            <a:ext cx="6311213" cy="381375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CH" sz="2000" dirty="0"/>
              <a:t>PROSCAN Status Page </a:t>
            </a:r>
            <a:r>
              <a:rPr lang="en-CH" sz="1800" dirty="0"/>
              <a:t>– Mixed Text &amp; Plot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34AAF-EFAD-A174-DB5D-66EAA6554B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22</a:t>
            </a:fld>
            <a:endParaRPr lang="de-DE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3BB8AE-3638-C28D-B145-C05BED6E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699543"/>
            <a:ext cx="6377055" cy="3744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DC88D-93AE-3FC0-A3DC-0C2193CB8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137855"/>
            <a:ext cx="423628" cy="2086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2EF9B-E1C6-8A44-B57E-564AB7953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923678"/>
            <a:ext cx="292331" cy="144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933915-5435-7095-08A8-5C01AED35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91" y="1923678"/>
            <a:ext cx="292331" cy="144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EAEC30-6064-AE1D-48DB-9C6F5B53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619" y="2715766"/>
            <a:ext cx="584663" cy="288032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4EDFF9-ADA8-F055-3365-5106251F5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579792"/>
            <a:ext cx="2360061" cy="455656"/>
          </a:xfrm>
          <a:prstGeom prst="rect">
            <a:avLst/>
          </a:prstGeom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1B3F0404-1129-97EC-E87C-565DA22D8931}"/>
              </a:ext>
            </a:extLst>
          </p:cNvPr>
          <p:cNvSpPr txBox="1">
            <a:spLocks/>
          </p:cNvSpPr>
          <p:nvPr/>
        </p:nvSpPr>
        <p:spPr>
          <a:xfrm>
            <a:off x="3428511" y="4619887"/>
            <a:ext cx="1248317" cy="375466"/>
          </a:xfrm>
          <a:prstGeom prst="rect">
            <a:avLst/>
          </a:prstGeom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16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CSS3 Grid</a:t>
            </a:r>
          </a:p>
        </p:txBody>
      </p:sp>
      <p:pic>
        <p:nvPicPr>
          <p:cNvPr id="16" name="Picture 15" descr="Rectangle&#10;&#10;Description automatically generated">
            <a:extLst>
              <a:ext uri="{FF2B5EF4-FFF2-40B4-BE49-F238E27FC236}">
                <a16:creationId xmlns:a16="http://schemas.microsoft.com/office/drawing/2014/main" id="{4708DAD9-A5D2-76A6-8289-F138C228C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4569581"/>
            <a:ext cx="1135906" cy="453769"/>
          </a:xfrm>
          <a:prstGeom prst="rect">
            <a:avLst/>
          </a:prstGeom>
        </p:spPr>
      </p:pic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1DC0BC9E-4A1A-8CFF-BD23-C7F3B9B2F51F}"/>
              </a:ext>
            </a:extLst>
          </p:cNvPr>
          <p:cNvSpPr txBox="1">
            <a:spLocks/>
          </p:cNvSpPr>
          <p:nvPr/>
        </p:nvSpPr>
        <p:spPr>
          <a:xfrm>
            <a:off x="6131932" y="4627187"/>
            <a:ext cx="1608420" cy="375466"/>
          </a:xfrm>
          <a:prstGeom prst="rect">
            <a:avLst/>
          </a:prstGeom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16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CSS3 Flexbox</a:t>
            </a:r>
          </a:p>
        </p:txBody>
      </p:sp>
    </p:spTree>
    <p:extLst>
      <p:ext uri="{BB962C8B-B14F-4D97-AF65-F5344CB8AC3E}">
        <p14:creationId xmlns:p14="http://schemas.microsoft.com/office/powerpoint/2010/main" val="202375755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425CE-FC42-8256-261C-44828978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226" y="195486"/>
            <a:ext cx="6311213" cy="432048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CH" sz="2000" dirty="0"/>
              <a:t>PROSCAN Status Page </a:t>
            </a:r>
            <a:r>
              <a:rPr lang="en-CH" sz="1800" dirty="0"/>
              <a:t>– responsive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34AAF-EFAD-A174-DB5D-66EAA6554B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23</a:t>
            </a:fld>
            <a:endParaRPr lang="de-DE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929B3F7-2372-4064-FEED-B554CE65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2287511"/>
            <a:ext cx="1588782" cy="2643758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061350-0B1B-B8FD-C0F8-C2745327F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87574"/>
            <a:ext cx="4385735" cy="302433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5BB90F0-4AD4-59A5-4DBD-37C3A8EB3235}"/>
              </a:ext>
            </a:extLst>
          </p:cNvPr>
          <p:cNvSpPr txBox="1">
            <a:spLocks/>
          </p:cNvSpPr>
          <p:nvPr/>
        </p:nvSpPr>
        <p:spPr bwMode="auto">
          <a:xfrm>
            <a:off x="5868144" y="877527"/>
            <a:ext cx="3024336" cy="111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kern="1000" spc="0">
                <a:solidFill>
                  <a:srgbClr val="686868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5pPr>
            <a:lvl6pPr marL="45717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6pPr>
            <a:lvl7pPr marL="91435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7pPr>
            <a:lvl8pPr marL="1371532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8pPr>
            <a:lvl9pPr marL="1828709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en-US" sz="1400" dirty="0"/>
              <a:t>Because the pages just use normal web technology, we can use CSS media queries to change the formats according to the features of the viewing device…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149433834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425CE-FC42-8256-261C-44828978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37" y="147741"/>
            <a:ext cx="5239424" cy="479793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000" dirty="0"/>
              <a:t>HIPA Vacuum System Page </a:t>
            </a:r>
            <a:r>
              <a:rPr lang="en-US" sz="1800" dirty="0"/>
              <a:t>– SVG Example  </a:t>
            </a:r>
            <a:endParaRPr lang="en-CH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34AAF-EFAD-A174-DB5D-66EAA6554B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24</a:t>
            </a:fld>
            <a:endParaRPr lang="de-DE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8104D2-585F-BE89-5938-9AC6723C5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16" y="775584"/>
            <a:ext cx="7289007" cy="4244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2E58D-D493-B5C7-A808-6BBADB8FC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059582"/>
            <a:ext cx="244858" cy="2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0702A2-FB00-0D2F-702A-3763D8EBC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2830"/>
            <a:ext cx="244858" cy="18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26982C-1B1A-4284-1A2C-9C656BB49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312" y="4576173"/>
            <a:ext cx="576064" cy="345639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1885693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425CE-FC42-8256-261C-44828978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82615"/>
            <a:ext cx="6311213" cy="423234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000" dirty="0"/>
              <a:t>HIPA RF System Page </a:t>
            </a:r>
            <a:r>
              <a:rPr lang="en-US" sz="1800" dirty="0"/>
              <a:t>– SVG + Plot Example  </a:t>
            </a:r>
            <a:endParaRPr lang="en-CH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34AAF-EFAD-A174-DB5D-66EAA6554B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25</a:t>
            </a:fld>
            <a:endParaRPr lang="de-DE" dirty="0"/>
          </a:p>
        </p:txBody>
      </p:sp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26EB7216-C797-1166-90A4-405CB923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67961"/>
            <a:ext cx="6552728" cy="4092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E5D51D-C084-BE60-90C4-D1D58B323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219" y="4292793"/>
            <a:ext cx="244858" cy="2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4FEC86-FCA1-1387-11BE-994445A58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854" y="3277903"/>
            <a:ext cx="438497" cy="216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E67BCC-8021-8D5C-B65A-08BD97CFC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1238051"/>
            <a:ext cx="438497" cy="216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CEE78A-2BA7-F9B5-8F61-2A408299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227934"/>
            <a:ext cx="244858" cy="2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053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425CE-FC42-8256-261C-44828978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89963"/>
            <a:ext cx="6311213" cy="429815"/>
          </a:xfrm>
          <a:solidFill>
            <a:schemeClr val="bg1"/>
          </a:solidFill>
        </p:spPr>
        <p:txBody>
          <a:bodyPr anchor="ctr" anchorCtr="0"/>
          <a:lstStyle/>
          <a:p>
            <a:r>
              <a:rPr lang="en-US" sz="2000" dirty="0" err="1"/>
              <a:t>SwissFEL</a:t>
            </a:r>
            <a:r>
              <a:rPr lang="en-US" sz="2000" dirty="0"/>
              <a:t> Camera Page </a:t>
            </a:r>
            <a:r>
              <a:rPr lang="en-US" sz="1800" dirty="0"/>
              <a:t>– Web Component Example</a:t>
            </a:r>
            <a:endParaRPr lang="en-CH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34AAF-EFAD-A174-DB5D-66EAA6554B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26</a:t>
            </a:fld>
            <a:endParaRPr lang="de-DE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4DC7A4C-8BE9-336A-AF4B-227481F31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21473"/>
            <a:ext cx="5963310" cy="4198549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64C19F3-45AC-1CBF-C3D0-2E677FDD2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1455861"/>
            <a:ext cx="1218821" cy="4716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3952F0-5E1A-89E2-E031-F72BA01D365F}"/>
              </a:ext>
            </a:extLst>
          </p:cNvPr>
          <p:cNvSpPr txBox="1"/>
          <p:nvPr/>
        </p:nvSpPr>
        <p:spPr>
          <a:xfrm>
            <a:off x="3707904" y="2427734"/>
            <a:ext cx="4066360" cy="553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gfa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-laser-camera-basic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imageWidth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="300"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imageHeight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="300"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epicsDataChannel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="SLG-LCAM-C081:FPICTURE"&gt;&lt;/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gfa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-laser-camera-basic&gt;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3798C446-3703-2B51-CAD6-24DF8C22D572}"/>
              </a:ext>
            </a:extLst>
          </p:cNvPr>
          <p:cNvSpPr txBox="1">
            <a:spLocks/>
          </p:cNvSpPr>
          <p:nvPr/>
        </p:nvSpPr>
        <p:spPr>
          <a:xfrm>
            <a:off x="6862902" y="1019770"/>
            <a:ext cx="2160240" cy="1148271"/>
          </a:xfrm>
          <a:prstGeom prst="rect">
            <a:avLst/>
          </a:prstGeom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16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Using Web Components enable us to create very clean html pages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BB0D96CC-22D2-AAF9-1CE8-B1AFFA9AE3B4}"/>
              </a:ext>
            </a:extLst>
          </p:cNvPr>
          <p:cNvSpPr txBox="1">
            <a:spLocks/>
          </p:cNvSpPr>
          <p:nvPr/>
        </p:nvSpPr>
        <p:spPr>
          <a:xfrm>
            <a:off x="6887870" y="3183427"/>
            <a:ext cx="2135272" cy="1394005"/>
          </a:xfrm>
          <a:prstGeom prst="rect">
            <a:avLst/>
          </a:prstGeom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GB" sz="16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But creating a web component control system library would require significant effort</a:t>
            </a:r>
          </a:p>
        </p:txBody>
      </p:sp>
    </p:spTree>
    <p:extLst>
      <p:ext uri="{BB962C8B-B14F-4D97-AF65-F5344CB8AC3E}">
        <p14:creationId xmlns:p14="http://schemas.microsoft.com/office/powerpoint/2010/main" val="804454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1F1CD4-D469-CF04-5910-54425739F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12230"/>
            <a:ext cx="7066789" cy="415304"/>
          </a:xfrm>
          <a:solidFill>
            <a:schemeClr val="bg1"/>
          </a:solidFill>
        </p:spPr>
        <p:txBody>
          <a:bodyPr/>
          <a:lstStyle/>
          <a:p>
            <a:r>
              <a:rPr lang="en-CH" dirty="0"/>
              <a:t>Leveraging WICA – possible workflows</a:t>
            </a:r>
            <a:endParaRPr lang="en-CH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914A7-38EB-0B09-694B-4EBCE8DD78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27</a:t>
            </a:fld>
            <a:endParaRPr lang="de-D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EC22AF-777C-CB1D-D381-D61FBA5C07B2}"/>
              </a:ext>
            </a:extLst>
          </p:cNvPr>
          <p:cNvCxnSpPr>
            <a:cxnSpLocks/>
          </p:cNvCxnSpPr>
          <p:nvPr/>
        </p:nvCxnSpPr>
        <p:spPr bwMode="auto">
          <a:xfrm>
            <a:off x="2915816" y="987574"/>
            <a:ext cx="0" cy="38884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1CA46C7D-7FA9-2C63-A803-5B728B5CE77C}"/>
              </a:ext>
            </a:extLst>
          </p:cNvPr>
          <p:cNvSpPr txBox="1">
            <a:spLocks/>
          </p:cNvSpPr>
          <p:nvPr/>
        </p:nvSpPr>
        <p:spPr>
          <a:xfrm>
            <a:off x="1115616" y="987574"/>
            <a:ext cx="1512157" cy="5040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Text-only Display Page</a:t>
            </a:r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37B56D02-E92D-E7F7-97AF-59A6877CDEC7}"/>
              </a:ext>
            </a:extLst>
          </p:cNvPr>
          <p:cNvSpPr txBox="1">
            <a:spLocks/>
          </p:cNvSpPr>
          <p:nvPr/>
        </p:nvSpPr>
        <p:spPr>
          <a:xfrm>
            <a:off x="5292080" y="993106"/>
            <a:ext cx="1495774" cy="498523"/>
          </a:xfrm>
          <a:prstGeom prst="rect">
            <a:avLst/>
          </a:prstGeom>
          <a:solidFill>
            <a:srgbClr val="FFEAA8"/>
          </a:solidFill>
        </p:spPr>
        <p:txBody>
          <a:bodyPr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Display Page with Text and SVG</a:t>
            </a:r>
          </a:p>
        </p:txBody>
      </p:sp>
      <p:pic>
        <p:nvPicPr>
          <p:cNvPr id="23" name="Picture 22" descr="caQtDM - a medm replacement based on QT">
            <a:extLst>
              <a:ext uri="{FF2B5EF4-FFF2-40B4-BE49-F238E27FC236}">
                <a16:creationId xmlns:a16="http://schemas.microsoft.com/office/drawing/2014/main" id="{F2499B15-5CE9-D1F5-B266-430CB19B6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842" y="-635198"/>
            <a:ext cx="259397" cy="9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E49DAE16-6E57-0800-7FEE-2EE34C8E5CED}"/>
              </a:ext>
            </a:extLst>
          </p:cNvPr>
          <p:cNvSpPr txBox="1">
            <a:spLocks/>
          </p:cNvSpPr>
          <p:nvPr/>
        </p:nvSpPr>
        <p:spPr>
          <a:xfrm>
            <a:off x="3203848" y="987574"/>
            <a:ext cx="1495774" cy="504056"/>
          </a:xfrm>
          <a:prstGeom prst="rect">
            <a:avLst/>
          </a:prstGeom>
          <a:solidFill>
            <a:srgbClr val="FFEAA8"/>
          </a:solidFill>
        </p:spPr>
        <p:txBody>
          <a:bodyPr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Display Page with Text and Plots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1B8340-A17A-6A6D-EB7B-D63A6E917C4C}"/>
              </a:ext>
            </a:extLst>
          </p:cNvPr>
          <p:cNvCxnSpPr>
            <a:cxnSpLocks/>
          </p:cNvCxnSpPr>
          <p:nvPr/>
        </p:nvCxnSpPr>
        <p:spPr bwMode="auto">
          <a:xfrm>
            <a:off x="971600" y="987574"/>
            <a:ext cx="0" cy="39436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58D6C1-B191-FB48-E264-773442EDE41B}"/>
              </a:ext>
            </a:extLst>
          </p:cNvPr>
          <p:cNvCxnSpPr>
            <a:cxnSpLocks/>
          </p:cNvCxnSpPr>
          <p:nvPr/>
        </p:nvCxnSpPr>
        <p:spPr bwMode="auto">
          <a:xfrm>
            <a:off x="5076056" y="987574"/>
            <a:ext cx="0" cy="38884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FFC341-B4AB-407E-F067-11A251B80D3B}"/>
              </a:ext>
            </a:extLst>
          </p:cNvPr>
          <p:cNvCxnSpPr>
            <a:cxnSpLocks/>
          </p:cNvCxnSpPr>
          <p:nvPr/>
        </p:nvCxnSpPr>
        <p:spPr bwMode="auto">
          <a:xfrm>
            <a:off x="7020272" y="987574"/>
            <a:ext cx="0" cy="38884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FAF19399-A419-543C-9289-42043BF7CD8E}"/>
              </a:ext>
            </a:extLst>
          </p:cNvPr>
          <p:cNvSpPr txBox="1">
            <a:spLocks/>
          </p:cNvSpPr>
          <p:nvPr/>
        </p:nvSpPr>
        <p:spPr>
          <a:xfrm>
            <a:off x="7236296" y="1001188"/>
            <a:ext cx="1495774" cy="498523"/>
          </a:xfrm>
          <a:prstGeom prst="rect">
            <a:avLst/>
          </a:prstGeom>
          <a:solidFill>
            <a:srgbClr val="FFEAA8"/>
          </a:solidFill>
        </p:spPr>
        <p:txBody>
          <a:bodyPr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Display Page with </a:t>
            </a:r>
            <a:r>
              <a:rPr lang="en-GB" sz="1200" kern="1000" dirty="0" err="1">
                <a:solidFill>
                  <a:srgbClr val="686868"/>
                </a:solidFill>
                <a:latin typeface="+mj-lt"/>
                <a:ea typeface="+mj-ea"/>
                <a:cs typeface="+mj-cs"/>
              </a:rPr>
              <a:t>eg</a:t>
            </a: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 Camera Images</a:t>
            </a: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66128BFF-10A8-C5D5-F87B-47DD1DBF0642}"/>
              </a:ext>
            </a:extLst>
          </p:cNvPr>
          <p:cNvSpPr txBox="1">
            <a:spLocks/>
          </p:cNvSpPr>
          <p:nvPr/>
        </p:nvSpPr>
        <p:spPr>
          <a:xfrm>
            <a:off x="1186893" y="2715766"/>
            <a:ext cx="1368127" cy="10875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WICA will render the text content of your elements directly - no JS required.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FC71E876-A650-8B5E-C3A4-175D2AD786AC}"/>
              </a:ext>
            </a:extLst>
          </p:cNvPr>
          <p:cNvSpPr txBox="1">
            <a:spLocks/>
          </p:cNvSpPr>
          <p:nvPr/>
        </p:nvSpPr>
        <p:spPr>
          <a:xfrm>
            <a:off x="3203125" y="2711525"/>
            <a:ext cx="1368859" cy="724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Choose a JS plot library </a:t>
            </a:r>
            <a:r>
              <a:rPr lang="en-GB" sz="1200" kern="1000" dirty="0" err="1">
                <a:solidFill>
                  <a:srgbClr val="686868"/>
                </a:solidFill>
                <a:latin typeface="+mj-lt"/>
                <a:ea typeface="+mj-ea"/>
                <a:cs typeface="+mj-cs"/>
              </a:rPr>
              <a:t>eg</a:t>
            </a: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1200" i="1" kern="1000" dirty="0" err="1">
                <a:solidFill>
                  <a:srgbClr val="686868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 or </a:t>
            </a:r>
            <a:r>
              <a:rPr lang="en-GB" sz="1200" i="1" kern="1000" dirty="0" err="1">
                <a:solidFill>
                  <a:srgbClr val="686868"/>
                </a:solidFill>
                <a:latin typeface="+mj-lt"/>
                <a:ea typeface="+mj-ea"/>
                <a:cs typeface="+mj-cs"/>
              </a:rPr>
              <a:t>Highcharts</a:t>
            </a:r>
            <a:endParaRPr lang="en-GB" sz="1200" i="1" kern="1000" dirty="0">
              <a:solidFill>
                <a:srgbClr val="68686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DE51E170-06AE-ADCB-1A0C-B8C0823532B9}"/>
              </a:ext>
            </a:extLst>
          </p:cNvPr>
          <p:cNvSpPr txBox="1">
            <a:spLocks/>
          </p:cNvSpPr>
          <p:nvPr/>
        </p:nvSpPr>
        <p:spPr>
          <a:xfrm>
            <a:off x="5355537" y="3939902"/>
            <a:ext cx="1368859" cy="9361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Write some JS to update the graphic using the received data</a:t>
            </a:r>
          </a:p>
        </p:txBody>
      </p:sp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03737C0C-12F9-B4A3-1C2B-C7887EEB4AA5}"/>
              </a:ext>
            </a:extLst>
          </p:cNvPr>
          <p:cNvSpPr txBox="1">
            <a:spLocks/>
          </p:cNvSpPr>
          <p:nvPr/>
        </p:nvSpPr>
        <p:spPr>
          <a:xfrm>
            <a:off x="3217392" y="1563639"/>
            <a:ext cx="1368859" cy="6480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Write some html to define your control points</a:t>
            </a:r>
          </a:p>
        </p:txBody>
      </p:sp>
      <p:sp>
        <p:nvSpPr>
          <p:cNvPr id="15" name="Inhaltsplatzhalter 1">
            <a:extLst>
              <a:ext uri="{FF2B5EF4-FFF2-40B4-BE49-F238E27FC236}">
                <a16:creationId xmlns:a16="http://schemas.microsoft.com/office/drawing/2014/main" id="{AB923B5D-E52A-7D7D-E9A3-372E36BA9E70}"/>
              </a:ext>
            </a:extLst>
          </p:cNvPr>
          <p:cNvSpPr txBox="1">
            <a:spLocks/>
          </p:cNvSpPr>
          <p:nvPr/>
        </p:nvSpPr>
        <p:spPr>
          <a:xfrm>
            <a:off x="1187624" y="1563638"/>
            <a:ext cx="1368859" cy="6480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Write some html to define your control points</a:t>
            </a:r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6F32ABE8-2BE4-02A3-F343-1F449E8CCF63}"/>
              </a:ext>
            </a:extLst>
          </p:cNvPr>
          <p:cNvSpPr txBox="1">
            <a:spLocks/>
          </p:cNvSpPr>
          <p:nvPr/>
        </p:nvSpPr>
        <p:spPr>
          <a:xfrm>
            <a:off x="5355536" y="1563638"/>
            <a:ext cx="1368859" cy="6480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Write some html to define your control points</a:t>
            </a:r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86CDD47F-8B5B-0C97-1DFB-B53FF3851982}"/>
              </a:ext>
            </a:extLst>
          </p:cNvPr>
          <p:cNvSpPr txBox="1">
            <a:spLocks/>
          </p:cNvSpPr>
          <p:nvPr/>
        </p:nvSpPr>
        <p:spPr>
          <a:xfrm>
            <a:off x="5355535" y="2427734"/>
            <a:ext cx="1368859" cy="122413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Use an SVG Editor </a:t>
            </a:r>
            <a:r>
              <a:rPr lang="en-GB" sz="1200" kern="1000" dirty="0" err="1">
                <a:solidFill>
                  <a:srgbClr val="686868"/>
                </a:solidFill>
                <a:latin typeface="+mj-lt"/>
                <a:ea typeface="+mj-ea"/>
                <a:cs typeface="+mj-cs"/>
              </a:rPr>
              <a:t>eg</a:t>
            </a: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1200" i="1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Boxy-SVG</a:t>
            </a: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 to create your graphic.</a:t>
            </a:r>
            <a:b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</a:b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Or create graphic with text editor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17120CCB-88EB-7866-4211-AA2BD9F2BED3}"/>
              </a:ext>
            </a:extLst>
          </p:cNvPr>
          <p:cNvSpPr txBox="1">
            <a:spLocks/>
          </p:cNvSpPr>
          <p:nvPr/>
        </p:nvSpPr>
        <p:spPr>
          <a:xfrm>
            <a:off x="3195297" y="3939902"/>
            <a:ext cx="1368859" cy="936104"/>
          </a:xfrm>
          <a:prstGeom prst="rect">
            <a:avLst/>
          </a:prstGeom>
          <a:solidFill>
            <a:srgbClr val="FFEAA8"/>
          </a:solidFill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Write some JS to update the plot using the received data</a:t>
            </a:r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B98C4551-3338-F8A8-FC9F-026945810D31}"/>
              </a:ext>
            </a:extLst>
          </p:cNvPr>
          <p:cNvSpPr txBox="1">
            <a:spLocks/>
          </p:cNvSpPr>
          <p:nvPr/>
        </p:nvSpPr>
        <p:spPr>
          <a:xfrm>
            <a:off x="7236296" y="1563637"/>
            <a:ext cx="1592726" cy="136815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Obtain a Web Component that supports rendering camera image data. At PSI we use </a:t>
            </a:r>
            <a:r>
              <a:rPr lang="en-GB" sz="1200" i="1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Lit</a:t>
            </a:r>
          </a:p>
        </p:txBody>
      </p:sp>
      <p:sp>
        <p:nvSpPr>
          <p:cNvPr id="21" name="Inhaltsplatzhalter 1">
            <a:extLst>
              <a:ext uri="{FF2B5EF4-FFF2-40B4-BE49-F238E27FC236}">
                <a16:creationId xmlns:a16="http://schemas.microsoft.com/office/drawing/2014/main" id="{5841074D-70ED-5D48-4706-F8A05A4EB4DE}"/>
              </a:ext>
            </a:extLst>
          </p:cNvPr>
          <p:cNvSpPr txBox="1">
            <a:spLocks/>
          </p:cNvSpPr>
          <p:nvPr/>
        </p:nvSpPr>
        <p:spPr>
          <a:xfrm>
            <a:off x="7236296" y="3460833"/>
            <a:ext cx="1545756" cy="14151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anchor="ctr" anchorCtr="0"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Write some html to define the control points associated with each web component </a:t>
            </a:r>
          </a:p>
        </p:txBody>
      </p:sp>
    </p:spTree>
    <p:extLst>
      <p:ext uri="{BB962C8B-B14F-4D97-AF65-F5344CB8AC3E}">
        <p14:creationId xmlns:p14="http://schemas.microsoft.com/office/powerpoint/2010/main" val="37990034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30CF5-8C73-34DA-34D2-8E3A16C8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72235"/>
            <a:ext cx="6815269" cy="423023"/>
          </a:xfrm>
          <a:solidFill>
            <a:schemeClr val="bg1"/>
          </a:solidFill>
        </p:spPr>
        <p:txBody>
          <a:bodyPr/>
          <a:lstStyle/>
          <a:p>
            <a:r>
              <a:rPr lang="en-CH" sz="2000" dirty="0"/>
              <a:t>WICA L</a:t>
            </a:r>
            <a:r>
              <a:rPr lang="en-GB" sz="2000" dirty="0"/>
              <a:t>e</a:t>
            </a:r>
            <a:r>
              <a:rPr lang="en-CH" sz="2000" dirty="0"/>
              <a:t>arning Experiences so far – a partial success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ACE63-8866-3943-ABBD-3B3F33FD5A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28</a:t>
            </a:fld>
            <a:endParaRPr lang="de-DE" dirty="0"/>
          </a:p>
        </p:txBody>
      </p:sp>
      <p:sp>
        <p:nvSpPr>
          <p:cNvPr id="67" name="Inhaltsplatzhalter 1">
            <a:extLst>
              <a:ext uri="{FF2B5EF4-FFF2-40B4-BE49-F238E27FC236}">
                <a16:creationId xmlns:a16="http://schemas.microsoft.com/office/drawing/2014/main" id="{59C2B522-B064-7CF2-6FC5-B9B5AA400479}"/>
              </a:ext>
            </a:extLst>
          </p:cNvPr>
          <p:cNvSpPr txBox="1">
            <a:spLocks/>
          </p:cNvSpPr>
          <p:nvPr/>
        </p:nvSpPr>
        <p:spPr>
          <a:xfrm>
            <a:off x="4139952" y="944036"/>
            <a:ext cx="4752517" cy="26944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WICA is the only display tool that works off-site </a:t>
            </a:r>
            <a:r>
              <a:rPr lang="en-GB" sz="1200" kern="1000" dirty="0">
                <a:solidFill>
                  <a:srgbClr val="686868"/>
                </a:solidFill>
                <a:sym typeface="Wingdings" pitchFamily="2" charset="2"/>
              </a:rPr>
              <a:t></a:t>
            </a:r>
            <a:endParaRPr lang="en-GB" sz="1200" kern="1000" dirty="0">
              <a:solidFill>
                <a:srgbClr val="686868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Getting the data to the user’s webpage is easy </a:t>
            </a: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</a:t>
            </a:r>
          </a:p>
          <a:p>
            <a:pPr>
              <a:lnSpc>
                <a:spcPct val="150000"/>
              </a:lnSpc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It’s also easy to make a webpage with text channels that you can look at offsite.</a:t>
            </a:r>
            <a:r>
              <a:rPr lang="en-GB" sz="1200" kern="1000" dirty="0">
                <a:solidFill>
                  <a:srgbClr val="686868"/>
                </a:solidFill>
                <a:sym typeface="Wingdings" pitchFamily="2" charset="2"/>
              </a:rPr>
              <a:t> </a:t>
            </a:r>
            <a:endParaRPr lang="en-GB" sz="1200" kern="1000" dirty="0">
              <a:solidFill>
                <a:srgbClr val="686868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Currently to make sophisticated webpages with plots, fancy graphics or camera images takes some </a:t>
            </a:r>
            <a:r>
              <a:rPr lang="en-GB" sz="1200" kern="1000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programming effort</a:t>
            </a: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. </a:t>
            </a:r>
            <a:r>
              <a:rPr lang="en-GB" sz="1200" kern="1000" dirty="0">
                <a:solidFill>
                  <a:srgbClr val="686868"/>
                </a:solidFill>
                <a:sym typeface="Wingdings" pitchFamily="2" charset="2"/>
              </a:rPr>
              <a:t></a:t>
            </a:r>
            <a:endParaRPr lang="en-GB" sz="1200" kern="1000" dirty="0">
              <a:solidFill>
                <a:srgbClr val="686868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Providing a tool or workflow for the users (who are not programmers) has been difficult </a:t>
            </a: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</a:t>
            </a:r>
          </a:p>
          <a:p>
            <a:pPr>
              <a:lnSpc>
                <a:spcPct val="150000"/>
              </a:lnSpc>
            </a:pPr>
            <a:r>
              <a:rPr lang="en-GB" sz="1200" kern="1000" dirty="0">
                <a:solidFill>
                  <a:srgbClr val="686868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caqtdm is not under threat ! </a:t>
            </a:r>
            <a:r>
              <a:rPr lang="en-GB" sz="1200" kern="1000" dirty="0">
                <a:solidFill>
                  <a:srgbClr val="686868"/>
                </a:solidFill>
                <a:sym typeface="Wingdings" pitchFamily="2" charset="2"/>
              </a:rPr>
              <a:t></a:t>
            </a:r>
            <a:br>
              <a:rPr lang="en-GB" sz="14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</a:br>
            <a:endParaRPr lang="en-GB" sz="1400" kern="1000" dirty="0">
              <a:solidFill>
                <a:srgbClr val="686868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D410FB-C79C-F159-5C19-DE60138EE18D}"/>
              </a:ext>
            </a:extLst>
          </p:cNvPr>
          <p:cNvGrpSpPr>
            <a:grpSpLocks noChangeAspect="1"/>
          </p:cNvGrpSpPr>
          <p:nvPr/>
        </p:nvGrpSpPr>
        <p:grpSpPr>
          <a:xfrm>
            <a:off x="755576" y="1013530"/>
            <a:ext cx="2368127" cy="3937591"/>
            <a:chOff x="611562" y="1558702"/>
            <a:chExt cx="2943707" cy="4894643"/>
          </a:xfrm>
        </p:grpSpPr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B150077E-8535-B48F-A7A3-58F7855B5B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066" y="5312475"/>
              <a:ext cx="397564" cy="373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18506BC-109C-17E1-66EF-FBCEB6A3A730}"/>
                </a:ext>
              </a:extLst>
            </p:cNvPr>
            <p:cNvSpPr/>
            <p:nvPr/>
          </p:nvSpPr>
          <p:spPr bwMode="auto">
            <a:xfrm>
              <a:off x="1539428" y="5197105"/>
              <a:ext cx="1291052" cy="53615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CH" sz="1200">
                  <a:latin typeface="Times" charset="0"/>
                </a:rPr>
                <a:t>EPICS IOCs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776AD92-81CD-3280-0F94-4AB336301735}"/>
                </a:ext>
              </a:extLst>
            </p:cNvPr>
            <p:cNvSpPr/>
            <p:nvPr/>
          </p:nvSpPr>
          <p:spPr bwMode="auto">
            <a:xfrm>
              <a:off x="611562" y="6052215"/>
              <a:ext cx="1338958" cy="39649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CH" sz="1200">
                  <a:latin typeface="Times" charset="0"/>
                </a:rPr>
                <a:t>Sensors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18F4670-096D-48F9-6617-A0E3EE52D0DB}"/>
                </a:ext>
              </a:extLst>
            </p:cNvPr>
            <p:cNvSpPr/>
            <p:nvPr/>
          </p:nvSpPr>
          <p:spPr bwMode="auto">
            <a:xfrm>
              <a:off x="1539426" y="3820702"/>
              <a:ext cx="1291052" cy="101760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CH" sz="1200" dirty="0">
                  <a:latin typeface="Times" charset="0"/>
                </a:rPr>
                <a:t>REST API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5B7AA44-12A2-61DA-6476-530D2FA30CE8}"/>
                </a:ext>
              </a:extLst>
            </p:cNvPr>
            <p:cNvSpPr/>
            <p:nvPr/>
          </p:nvSpPr>
          <p:spPr bwMode="auto">
            <a:xfrm>
              <a:off x="2180780" y="6056846"/>
              <a:ext cx="1374489" cy="39649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CH" sz="1200">
                  <a:latin typeface="Times" charset="0"/>
                </a:rPr>
                <a:t>Actuators</a:t>
              </a:r>
            </a:p>
          </p:txBody>
        </p:sp>
        <p:pic>
          <p:nvPicPr>
            <p:cNvPr id="26" name="Graphic 25" descr="User with solid fill">
              <a:extLst>
                <a:ext uri="{FF2B5EF4-FFF2-40B4-BE49-F238E27FC236}">
                  <a16:creationId xmlns:a16="http://schemas.microsoft.com/office/drawing/2014/main" id="{E9FC4DFE-798C-46D8-9AF6-D0AC0829C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54099" y="1558702"/>
              <a:ext cx="537168" cy="504795"/>
            </a:xfrm>
            <a:prstGeom prst="rect">
              <a:avLst/>
            </a:prstGeom>
          </p:spPr>
        </p:pic>
        <p:sp>
          <p:nvSpPr>
            <p:cNvPr id="27" name="Line 15">
              <a:extLst>
                <a:ext uri="{FF2B5EF4-FFF2-40B4-BE49-F238E27FC236}">
                  <a16:creationId xmlns:a16="http://schemas.microsoft.com/office/drawing/2014/main" id="{20FA8D9A-57CB-5CB5-30E9-3F7830E35E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5727" y="4831945"/>
              <a:ext cx="0" cy="364399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5533" tIns="42766" rIns="85533" bIns="42766" anchor="ctr"/>
            <a:lstStyle/>
            <a:p>
              <a:endParaRPr lang="de-DE" sz="1200"/>
            </a:p>
          </p:txBody>
        </p:sp>
        <p:sp>
          <p:nvSpPr>
            <p:cNvPr id="28" name="Line 15">
              <a:extLst>
                <a:ext uri="{FF2B5EF4-FFF2-40B4-BE49-F238E27FC236}">
                  <a16:creationId xmlns:a16="http://schemas.microsoft.com/office/drawing/2014/main" id="{620A1568-D677-D912-78DF-228305EFD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95727" y="3422750"/>
              <a:ext cx="0" cy="39419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5533" tIns="42766" rIns="85533" bIns="42766" anchor="ctr"/>
            <a:lstStyle/>
            <a:p>
              <a:endParaRPr lang="de-DE" sz="1200"/>
            </a:p>
          </p:txBody>
        </p:sp>
        <p:sp>
          <p:nvSpPr>
            <p:cNvPr id="29" name="Line 15">
              <a:extLst>
                <a:ext uri="{FF2B5EF4-FFF2-40B4-BE49-F238E27FC236}">
                  <a16:creationId xmlns:a16="http://schemas.microsoft.com/office/drawing/2014/main" id="{00A765BC-0C2A-94F2-9351-DCB0BEE892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6101" y="5733262"/>
              <a:ext cx="275505" cy="31895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5533" tIns="42766" rIns="85533" bIns="42766" anchor="ctr"/>
            <a:lstStyle/>
            <a:p>
              <a:endParaRPr lang="de-DE" sz="1200"/>
            </a:p>
          </p:txBody>
        </p:sp>
        <p:sp>
          <p:nvSpPr>
            <p:cNvPr id="30" name="Line 15">
              <a:extLst>
                <a:ext uri="{FF2B5EF4-FFF2-40B4-BE49-F238E27FC236}">
                  <a16:creationId xmlns:a16="http://schemas.microsoft.com/office/drawing/2014/main" id="{BD969EA7-6E17-617D-FA6D-9A884AF04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15207" y="5733263"/>
              <a:ext cx="184341" cy="318953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5533" tIns="42766" rIns="85533" bIns="42766" anchor="ctr"/>
            <a:lstStyle/>
            <a:p>
              <a:endParaRPr lang="de-DE" sz="12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33F069-3844-3D5A-FF7B-0D831C15F707}"/>
                </a:ext>
              </a:extLst>
            </p:cNvPr>
            <p:cNvSpPr txBox="1"/>
            <p:nvPr/>
          </p:nvSpPr>
          <p:spPr>
            <a:xfrm>
              <a:off x="1619665" y="4171997"/>
              <a:ext cx="1152122" cy="57679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CH" sz="800" kern="1000" spc="30" dirty="0">
                  <a:latin typeface="Times" pitchFamily="2" charset="0"/>
                  <a:cs typeface="Franklin Gothic Book"/>
                </a:rPr>
                <a:t>Wica-HTTP</a:t>
              </a:r>
              <a:br>
                <a:rPr lang="en-CH" sz="800" kern="1000" spc="30" dirty="0">
                  <a:latin typeface="Times" pitchFamily="2" charset="0"/>
                  <a:cs typeface="Franklin Gothic Book"/>
                </a:rPr>
              </a:br>
              <a:r>
                <a:rPr lang="en-CH" sz="800" kern="1000" spc="30" dirty="0">
                  <a:latin typeface="Times" pitchFamily="2" charset="0"/>
                  <a:cs typeface="Franklin Gothic Book"/>
                </a:rPr>
                <a:t>EPICS Gateway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2109BC-EDD0-F3DD-F922-8F3964A23FD7}"/>
                </a:ext>
              </a:extLst>
            </p:cNvPr>
            <p:cNvSpPr/>
            <p:nvPr/>
          </p:nvSpPr>
          <p:spPr bwMode="auto">
            <a:xfrm>
              <a:off x="1539426" y="2153007"/>
              <a:ext cx="1304373" cy="129168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CH" sz="1200" dirty="0">
                  <a:latin typeface="Times" charset="0"/>
                </a:rPr>
                <a:t>Web Browser</a:t>
              </a:r>
            </a:p>
          </p:txBody>
        </p:sp>
        <p:sp>
          <p:nvSpPr>
            <p:cNvPr id="33" name="Line 15">
              <a:extLst>
                <a:ext uri="{FF2B5EF4-FFF2-40B4-BE49-F238E27FC236}">
                  <a16:creationId xmlns:a16="http://schemas.microsoft.com/office/drawing/2014/main" id="{7BC7569A-56B1-F39B-B54C-AC29073DAD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22738" y="1953841"/>
              <a:ext cx="0" cy="28867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 type="non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85533" tIns="42766" rIns="85533" bIns="42766" anchor="ctr"/>
            <a:lstStyle/>
            <a:p>
              <a:endParaRPr lang="de-DE" sz="120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E3F4D03-0701-4C0A-0D03-9484789E42D2}"/>
              </a:ext>
            </a:extLst>
          </p:cNvPr>
          <p:cNvSpPr txBox="1"/>
          <p:nvPr/>
        </p:nvSpPr>
        <p:spPr>
          <a:xfrm>
            <a:off x="1566566" y="1779662"/>
            <a:ext cx="926851" cy="66943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CH" sz="1000" kern="1000" spc="30" dirty="0">
                <a:latin typeface="Times" pitchFamily="2" charset="0"/>
                <a:cs typeface="Franklin Gothic Book"/>
              </a:rPr>
              <a:t>Web Page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0280116-558A-C810-37CE-508B0EFF8A24}"/>
              </a:ext>
            </a:extLst>
          </p:cNvPr>
          <p:cNvGrpSpPr/>
          <p:nvPr/>
        </p:nvGrpSpPr>
        <p:grpSpPr>
          <a:xfrm>
            <a:off x="1801951" y="3683928"/>
            <a:ext cx="432028" cy="231799"/>
            <a:chOff x="2383800" y="3212976"/>
            <a:chExt cx="523794" cy="26001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7DBF791-533D-66B2-A4CF-970EB8219B6B}"/>
                </a:ext>
              </a:extLst>
            </p:cNvPr>
            <p:cNvSpPr txBox="1"/>
            <p:nvPr/>
          </p:nvSpPr>
          <p:spPr>
            <a:xfrm>
              <a:off x="2727219" y="3212976"/>
              <a:ext cx="180375" cy="2160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CH" sz="1400" kern="1000" spc="30" dirty="0">
                  <a:latin typeface="+mn-lt"/>
                  <a:cs typeface="Franklin Gothic Book"/>
                </a:rPr>
                <a:t>ca</a:t>
              </a:r>
            </a:p>
          </p:txBody>
        </p:sp>
        <p:pic>
          <p:nvPicPr>
            <p:cNvPr id="73" name="Picture 4">
              <a:extLst>
                <a:ext uri="{FF2B5EF4-FFF2-40B4-BE49-F238E27FC236}">
                  <a16:creationId xmlns:a16="http://schemas.microsoft.com/office/drawing/2014/main" id="{55EAC37D-65A7-CC7D-CC1E-220D5283B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3800" y="3238413"/>
              <a:ext cx="235148" cy="234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2732B31D-CC3A-4C53-3207-DF197D83BD2C}"/>
              </a:ext>
            </a:extLst>
          </p:cNvPr>
          <p:cNvSpPr txBox="1"/>
          <p:nvPr/>
        </p:nvSpPr>
        <p:spPr>
          <a:xfrm>
            <a:off x="1648574" y="1995686"/>
            <a:ext cx="786726" cy="1693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CH" sz="800" kern="1000" spc="30" dirty="0">
                <a:latin typeface="Times" pitchFamily="2" charset="0"/>
                <a:cs typeface="Franklin Gothic Book"/>
              </a:rPr>
              <a:t>Intelligence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7459894-D3CA-80B5-8348-7AE9FDFBD76E}"/>
              </a:ext>
            </a:extLst>
          </p:cNvPr>
          <p:cNvSpPr txBox="1"/>
          <p:nvPr/>
        </p:nvSpPr>
        <p:spPr>
          <a:xfrm>
            <a:off x="1648574" y="2211710"/>
            <a:ext cx="786726" cy="169369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CH" sz="800" kern="1000" spc="30" dirty="0">
                <a:latin typeface="Times" pitchFamily="2" charset="0"/>
                <a:cs typeface="Franklin Gothic Book"/>
              </a:rPr>
              <a:t>Wica-JS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1D30184C-08D3-0C83-94F8-AE5813ED62E6}"/>
              </a:ext>
            </a:extLst>
          </p:cNvPr>
          <p:cNvSpPr/>
          <p:nvPr/>
        </p:nvSpPr>
        <p:spPr bwMode="auto">
          <a:xfrm>
            <a:off x="2668955" y="1277111"/>
            <a:ext cx="1106525" cy="544400"/>
          </a:xfrm>
          <a:prstGeom prst="wedgeRoundRectCallout">
            <a:avLst>
              <a:gd name="adj1" fmla="val -77371"/>
              <a:gd name="adj2" fmla="val 93229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CH" sz="1000" dirty="0">
                <a:latin typeface="Times" charset="0"/>
              </a:rPr>
              <a:t>BYOI</a:t>
            </a:r>
          </a:p>
          <a:p>
            <a:pPr algn="ctr">
              <a:spcBef>
                <a:spcPct val="0"/>
              </a:spcBef>
            </a:pPr>
            <a:r>
              <a:rPr lang="en-CH" sz="1000" i="1" dirty="0">
                <a:latin typeface="Times" charset="0"/>
              </a:rPr>
              <a:t>“Bring your own intelligence”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0572F-40A5-4611-D6FC-7AEC532DC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183" y="195042"/>
            <a:ext cx="288032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7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29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Thank you for your attention :-)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827088" y="771550"/>
            <a:ext cx="2160736" cy="4176696"/>
          </a:xfrm>
        </p:spPr>
        <p:txBody>
          <a:bodyPr/>
          <a:lstStyle/>
          <a:p>
            <a:pPr marL="0" indent="0">
              <a:buNone/>
            </a:pPr>
            <a:r>
              <a:rPr lang="en-GB" noProof="0" dirty="0"/>
              <a:t>If you have questions, or would like to find out more, please get in touch.</a:t>
            </a:r>
          </a:p>
        </p:txBody>
      </p:sp>
    </p:spTree>
    <p:extLst>
      <p:ext uri="{BB962C8B-B14F-4D97-AF65-F5344CB8AC3E}">
        <p14:creationId xmlns:p14="http://schemas.microsoft.com/office/powerpoint/2010/main" val="171347682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9FD0427-F0F2-37F4-6637-29819C3945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9592" y="1059582"/>
            <a:ext cx="7742237" cy="38164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CH" b="1" dirty="0"/>
              <a:t>WICA</a:t>
            </a:r>
            <a:r>
              <a:rPr lang="en-CH" dirty="0"/>
              <a:t> stands for </a:t>
            </a:r>
            <a:r>
              <a:rPr lang="en-CH" i="1" dirty="0"/>
              <a:t>Web Interface for Controls Applications</a:t>
            </a:r>
          </a:p>
          <a:p>
            <a:pPr marL="0" indent="0">
              <a:buNone/>
            </a:pPr>
            <a:endParaRPr lang="en-CH" i="1" dirty="0"/>
          </a:p>
          <a:p>
            <a:pPr marL="0" indent="0">
              <a:buNone/>
            </a:pPr>
            <a:r>
              <a:rPr lang="en-GB" dirty="0"/>
              <a:t>The basic idea is to support the streaming of live EPICS control system data to update a user's web pages in real-time.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two main components: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Wica-HTTP</a:t>
            </a:r>
            <a:r>
              <a:rPr lang="en-GB" dirty="0"/>
              <a:t> - this is a gateway which can stream EPICS channel-access data over the web.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Wica-JS</a:t>
            </a:r>
            <a:r>
              <a:rPr lang="en-GB" dirty="0"/>
              <a:t> - this is a Javascript library which you include on your web page to get hold of the data and to render it.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CH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64571A-F996-A6CA-FD85-F7006743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95486"/>
            <a:ext cx="6708025" cy="381375"/>
          </a:xfrm>
          <a:solidFill>
            <a:schemeClr val="bg1"/>
          </a:solidFill>
        </p:spPr>
        <p:txBody>
          <a:bodyPr/>
          <a:lstStyle/>
          <a:p>
            <a:r>
              <a:rPr lang="en-CH" dirty="0"/>
              <a:t>What is WICA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F9CA3-D7DB-B9AC-B75E-BEBBE9B96F3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4909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/>
          <p:cNvSpPr txBox="1"/>
          <p:nvPr/>
        </p:nvSpPr>
        <p:spPr>
          <a:xfrm>
            <a:off x="899592" y="4183209"/>
            <a:ext cx="918437" cy="3344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marL="36000" algn="ctr">
              <a:lnSpc>
                <a:spcPct val="110000"/>
              </a:lnSpc>
              <a:spcBef>
                <a:spcPts val="0"/>
              </a:spcBef>
              <a:defRPr sz="1400" kern="1000" spc="30">
                <a:cs typeface="Franklin Gothic Book"/>
              </a:defRPr>
            </a:lvl1pPr>
          </a:lstStyle>
          <a:p>
            <a:r>
              <a:rPr lang="en-US" sz="1050" dirty="0"/>
              <a:t>Users</a:t>
            </a:r>
            <a:endParaRPr lang="de-CH" sz="1050" dirty="0" err="1"/>
          </a:p>
        </p:txBody>
      </p:sp>
      <p:sp>
        <p:nvSpPr>
          <p:cNvPr id="89" name="TextBox 88"/>
          <p:cNvSpPr txBox="1"/>
          <p:nvPr/>
        </p:nvSpPr>
        <p:spPr>
          <a:xfrm>
            <a:off x="2518213" y="1420577"/>
            <a:ext cx="2900352" cy="28793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CH" sz="1350" kern="1000" spc="23" dirty="0" err="1">
              <a:latin typeface="+mn-lt"/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17573" y="897564"/>
            <a:ext cx="1722779" cy="14041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350" kern="1000" spc="23" dirty="0">
                <a:latin typeface="+mn-lt"/>
                <a:cs typeface="Franklin Gothic Book"/>
              </a:rPr>
              <a:t>     Control System</a:t>
            </a:r>
            <a:endParaRPr lang="de-CH" sz="1350" kern="1000" spc="23" dirty="0" err="1">
              <a:latin typeface="+mn-lt"/>
              <a:cs typeface="Franklin Gothic Book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74151"/>
            <a:ext cx="8029649" cy="381375"/>
          </a:xfrm>
        </p:spPr>
        <p:txBody>
          <a:bodyPr/>
          <a:lstStyle/>
          <a:p>
            <a:r>
              <a:rPr lang="en-US" dirty="0"/>
              <a:t>WICA Overview Picture</a:t>
            </a:r>
            <a:endParaRPr lang="de-CH" dirty="0"/>
          </a:p>
        </p:txBody>
      </p:sp>
      <p:sp>
        <p:nvSpPr>
          <p:cNvPr id="6" name="TextBox 5"/>
          <p:cNvSpPr txBox="1"/>
          <p:nvPr/>
        </p:nvSpPr>
        <p:spPr>
          <a:xfrm>
            <a:off x="2756110" y="1539004"/>
            <a:ext cx="1026114" cy="5753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sz="1350" dirty="0"/>
              <a:t>WICA-HTTP</a:t>
            </a:r>
          </a:p>
          <a:p>
            <a:r>
              <a:rPr lang="en-US" sz="1350" dirty="0"/>
              <a:t>Server</a:t>
            </a:r>
            <a:endParaRPr lang="de-CH" sz="1350" dirty="0" err="1"/>
          </a:p>
        </p:txBody>
      </p:sp>
      <p:sp>
        <p:nvSpPr>
          <p:cNvPr id="8" name="TextBox 7"/>
          <p:cNvSpPr txBox="1"/>
          <p:nvPr/>
        </p:nvSpPr>
        <p:spPr>
          <a:xfrm>
            <a:off x="2756110" y="2632241"/>
            <a:ext cx="1026114" cy="8120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sz="1050" dirty="0"/>
              <a:t>Web Server</a:t>
            </a:r>
            <a:endParaRPr lang="de-CH" sz="105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785692" y="2387237"/>
            <a:ext cx="1026112" cy="10425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pPr marL="27000"/>
            <a:br>
              <a:rPr lang="en-US" sz="1000" dirty="0"/>
            </a:br>
            <a:r>
              <a:rPr lang="en-US" sz="1000" dirty="0"/>
              <a:t>Web Browser</a:t>
            </a:r>
          </a:p>
          <a:p>
            <a:r>
              <a:rPr lang="en-US" sz="1000" dirty="0"/>
              <a:t>(desktop, tablet, mobile…)</a:t>
            </a:r>
            <a:endParaRPr lang="de-CH" sz="1000" dirty="0" err="1"/>
          </a:p>
        </p:txBody>
      </p:sp>
      <p:sp>
        <p:nvSpPr>
          <p:cNvPr id="10" name="TextBox 9"/>
          <p:cNvSpPr txBox="1"/>
          <p:nvPr/>
        </p:nvSpPr>
        <p:spPr>
          <a:xfrm>
            <a:off x="4146558" y="2632241"/>
            <a:ext cx="992759" cy="7020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sz="1350" dirty="0"/>
              <a:t>WICA Web Pages</a:t>
            </a:r>
            <a:endParaRPr lang="de-CH" sz="1350" dirty="0" err="1"/>
          </a:p>
        </p:txBody>
      </p:sp>
      <p:sp>
        <p:nvSpPr>
          <p:cNvPr id="11" name="TextBox 10"/>
          <p:cNvSpPr txBox="1"/>
          <p:nvPr/>
        </p:nvSpPr>
        <p:spPr>
          <a:xfrm>
            <a:off x="4252812" y="3623187"/>
            <a:ext cx="992759" cy="522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sz="1350" dirty="0"/>
              <a:t>WICA-JS</a:t>
            </a:r>
            <a:endParaRPr lang="de-CH" sz="1350" dirty="0" err="1"/>
          </a:p>
        </p:txBody>
      </p:sp>
      <p:grpSp>
        <p:nvGrpSpPr>
          <p:cNvPr id="90" name="Group 89"/>
          <p:cNvGrpSpPr/>
          <p:nvPr/>
        </p:nvGrpSpPr>
        <p:grpSpPr>
          <a:xfrm>
            <a:off x="6301265" y="1279537"/>
            <a:ext cx="1223063" cy="834776"/>
            <a:chOff x="6613658" y="1706049"/>
            <a:chExt cx="1630750" cy="1113035"/>
          </a:xfrm>
          <a:solidFill>
            <a:schemeClr val="bg1">
              <a:lumMod val="85000"/>
            </a:schemeClr>
          </a:solidFill>
        </p:grpSpPr>
        <p:sp>
          <p:nvSpPr>
            <p:cNvPr id="7" name="TextBox 6"/>
            <p:cNvSpPr txBox="1"/>
            <p:nvPr/>
          </p:nvSpPr>
          <p:spPr>
            <a:xfrm>
              <a:off x="6613658" y="1706049"/>
              <a:ext cx="1323678" cy="43204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050" kern="1000" spc="23" dirty="0">
                  <a:cs typeface="Franklin Gothic Book"/>
                </a:rPr>
                <a:t>IOC</a:t>
              </a:r>
              <a:endParaRPr lang="de-CH" sz="1050" kern="1000" spc="23" dirty="0" err="1">
                <a:cs typeface="Franklin Gothic Book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63786" y="2052006"/>
              <a:ext cx="1323678" cy="43204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050" kern="1000" spc="23" dirty="0">
                  <a:cs typeface="Franklin Gothic Book"/>
                </a:rPr>
                <a:t>IOC</a:t>
              </a:r>
              <a:endParaRPr lang="de-CH" sz="1050" kern="1000" spc="23" dirty="0" err="1">
                <a:cs typeface="Franklin Gothic Book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20730" y="2387036"/>
              <a:ext cx="1323678" cy="43204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050" kern="1000" spc="23" dirty="0">
                  <a:cs typeface="Franklin Gothic Book"/>
                </a:rPr>
                <a:t>IOC</a:t>
              </a:r>
              <a:endParaRPr lang="de-CH" sz="1050" kern="1000" spc="23" dirty="0" err="1">
                <a:cs typeface="Franklin Gothic Book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 bwMode="auto">
          <a:xfrm>
            <a:off x="3782225" y="1790277"/>
            <a:ext cx="2230864" cy="6860"/>
          </a:xfrm>
          <a:prstGeom prst="line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auto">
          <a:xfrm flipH="1">
            <a:off x="3766952" y="3057804"/>
            <a:ext cx="364334" cy="0"/>
          </a:xfrm>
          <a:prstGeom prst="line">
            <a:avLst/>
          </a:prstGeom>
          <a:ln w="19050"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1"/>
          </p:cNvCxnSpPr>
          <p:nvPr/>
        </p:nvCxnSpPr>
        <p:spPr bwMode="auto">
          <a:xfrm>
            <a:off x="1811805" y="3038259"/>
            <a:ext cx="944306" cy="0"/>
          </a:xfrm>
          <a:prstGeom prst="line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35593" y="2742199"/>
            <a:ext cx="992759" cy="7020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sz="1350" dirty="0"/>
              <a:t>WICA Web Pages</a:t>
            </a:r>
            <a:endParaRPr lang="de-CH" sz="1350" dirty="0" err="1"/>
          </a:p>
        </p:txBody>
      </p:sp>
      <p:sp>
        <p:nvSpPr>
          <p:cNvPr id="37" name="TextBox 36"/>
          <p:cNvSpPr txBox="1"/>
          <p:nvPr/>
        </p:nvSpPr>
        <p:spPr>
          <a:xfrm>
            <a:off x="4203598" y="1505867"/>
            <a:ext cx="992759" cy="32079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50" kern="1000" spc="23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Franklin Gothic Book"/>
              </a:rPr>
              <a:t>CA (get, monitor)</a:t>
            </a:r>
            <a:endParaRPr lang="de-CH" sz="1050" kern="1000" spc="23" dirty="0" err="1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+mn-ea"/>
              <a:cs typeface="Franklin Gothic Book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23689" y="2824570"/>
            <a:ext cx="594524" cy="1913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50" kern="1000" spc="23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Franklin Gothic Book"/>
              </a:rPr>
              <a:t>http (GET)</a:t>
            </a:r>
            <a:endParaRPr lang="de-CH" sz="1050" kern="1000" spc="23" dirty="0" err="1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+mn-ea"/>
              <a:cs typeface="Franklin Gothic Book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23986" y="1529549"/>
            <a:ext cx="1083107" cy="2074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050" kern="1000" spc="23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Franklin Gothic Book"/>
              </a:rPr>
              <a:t>http (POST, GET)</a:t>
            </a:r>
            <a:endParaRPr lang="de-CH" sz="1050" kern="1000" spc="23" dirty="0" err="1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+mn-ea"/>
              <a:cs typeface="Franklin Gothic Book"/>
            </a:endParaRPr>
          </a:p>
        </p:txBody>
      </p:sp>
      <p:sp>
        <p:nvSpPr>
          <p:cNvPr id="44" name="Rectangular Callout 43"/>
          <p:cNvSpPr/>
          <p:nvPr/>
        </p:nvSpPr>
        <p:spPr bwMode="auto">
          <a:xfrm>
            <a:off x="6249148" y="2705066"/>
            <a:ext cx="1995260" cy="442748"/>
          </a:xfrm>
          <a:prstGeom prst="wedgeRectCallout">
            <a:avLst>
              <a:gd name="adj1" fmla="val -112594"/>
              <a:gd name="adj2" fmla="val 6226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>
              <a:spcBef>
                <a:spcPct val="0"/>
              </a:spcBef>
            </a:pPr>
            <a:r>
              <a:rPr lang="en-US" sz="900" dirty="0">
                <a:latin typeface="Times" charset="0"/>
              </a:rPr>
              <a:t>Control system web pages, ideally </a:t>
            </a:r>
            <a:r>
              <a:rPr lang="en-US" sz="900" b="1" dirty="0">
                <a:latin typeface="Times" charset="0"/>
              </a:rPr>
              <a:t>created by the end-users.</a:t>
            </a: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2987824" y="4514404"/>
            <a:ext cx="2825904" cy="413785"/>
          </a:xfrm>
          <a:prstGeom prst="wedgeRectCallout">
            <a:avLst>
              <a:gd name="adj1" fmla="val 9867"/>
              <a:gd name="adj2" fmla="val -128890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>
              <a:spcBef>
                <a:spcPct val="0"/>
              </a:spcBef>
            </a:pPr>
            <a:r>
              <a:rPr lang="en-US" sz="900" dirty="0">
                <a:latin typeface="Times" charset="0"/>
              </a:rPr>
              <a:t>A </a:t>
            </a:r>
            <a:r>
              <a:rPr lang="en-US" sz="900" b="1" dirty="0" err="1">
                <a:latin typeface="Times" charset="0"/>
              </a:rPr>
              <a:t>Javascript</a:t>
            </a:r>
            <a:r>
              <a:rPr lang="en-US" sz="900" dirty="0">
                <a:latin typeface="Times" charset="0"/>
              </a:rPr>
              <a:t> library for updating control system web pages, using data received from the WICA-HTTP server.</a:t>
            </a:r>
            <a:endParaRPr lang="de-CH" sz="900" dirty="0">
              <a:latin typeface="Times" charset="0"/>
            </a:endParaRPr>
          </a:p>
        </p:txBody>
      </p:sp>
      <p:sp>
        <p:nvSpPr>
          <p:cNvPr id="48" name="Rectangular Callout 47"/>
          <p:cNvSpPr/>
          <p:nvPr/>
        </p:nvSpPr>
        <p:spPr bwMode="auto">
          <a:xfrm>
            <a:off x="1028713" y="749802"/>
            <a:ext cx="1599071" cy="508715"/>
          </a:xfrm>
          <a:prstGeom prst="wedgeRectCallout">
            <a:avLst>
              <a:gd name="adj1" fmla="val 56219"/>
              <a:gd name="adj2" fmla="val 111689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900" dirty="0">
                <a:latin typeface="Times" charset="0"/>
              </a:rPr>
              <a:t>An </a:t>
            </a:r>
            <a:r>
              <a:rPr lang="en-US" sz="900" b="1" dirty="0">
                <a:latin typeface="Times" charset="0"/>
              </a:rPr>
              <a:t>HTTP/EPICS gateway  </a:t>
            </a:r>
            <a:r>
              <a:rPr lang="en-US" sz="900" dirty="0">
                <a:latin typeface="Times" charset="0"/>
              </a:rPr>
              <a:t>for streaming live control system data.</a:t>
            </a:r>
            <a:endParaRPr lang="de-CH" sz="900" dirty="0">
              <a:latin typeface="Times" charset="0"/>
            </a:endParaRPr>
          </a:p>
        </p:txBody>
      </p:sp>
      <p:cxnSp>
        <p:nvCxnSpPr>
          <p:cNvPr id="68" name="Elbow Connector 67"/>
          <p:cNvCxnSpPr>
            <a:stCxn id="8" idx="2"/>
            <a:endCxn id="11" idx="1"/>
          </p:cNvCxnSpPr>
          <p:nvPr/>
        </p:nvCxnSpPr>
        <p:spPr bwMode="auto">
          <a:xfrm rot="16200000" flipH="1">
            <a:off x="3540982" y="3172462"/>
            <a:ext cx="440015" cy="983645"/>
          </a:xfrm>
          <a:prstGeom prst="bentConnector2">
            <a:avLst/>
          </a:prstGeom>
          <a:ln w="19050"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cxnSpLocks/>
            <a:endCxn id="9" idx="0"/>
          </p:cNvCxnSpPr>
          <p:nvPr/>
        </p:nvCxnSpPr>
        <p:spPr bwMode="auto">
          <a:xfrm rot="10800000" flipV="1">
            <a:off x="1298748" y="1796459"/>
            <a:ext cx="1463330" cy="590778"/>
          </a:xfrm>
          <a:prstGeom prst="bentConnector2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1009254" y="2492477"/>
            <a:ext cx="690374" cy="212589"/>
            <a:chOff x="627600" y="3649602"/>
            <a:chExt cx="920498" cy="283452"/>
          </a:xfrm>
        </p:grpSpPr>
        <p:pic>
          <p:nvPicPr>
            <p:cNvPr id="86" name="Picture 85" descr="Google Chrome — Wikipédi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27600" y="3664817"/>
              <a:ext cx="243408" cy="243408"/>
            </a:xfrm>
            <a:prstGeom prst="rect">
              <a:avLst/>
            </a:prstGeom>
          </p:spPr>
        </p:pic>
        <p:pic>
          <p:nvPicPr>
            <p:cNvPr id="87" name="Picture 86" descr="Safari (web browser) - Wikipedi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09" y="3660136"/>
              <a:ext cx="274060" cy="272918"/>
            </a:xfrm>
            <a:prstGeom prst="rect">
              <a:avLst/>
            </a:prstGeom>
          </p:spPr>
        </p:pic>
        <p:pic>
          <p:nvPicPr>
            <p:cNvPr id="88" name="Picture 87" descr="Firefox – Wikipedja, wolna encyklopedi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647" y="3649602"/>
              <a:ext cx="283451" cy="283451"/>
            </a:xfrm>
            <a:prstGeom prst="rect">
              <a:avLst/>
            </a:prstGeom>
          </p:spPr>
        </p:pic>
      </p:grpSp>
      <p:pic>
        <p:nvPicPr>
          <p:cNvPr id="98" name="Picture 97" descr="File:System-users-3.svg - Wikimedia Commo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85" y="4640508"/>
            <a:ext cx="404650" cy="404650"/>
          </a:xfrm>
          <a:prstGeom prst="rect">
            <a:avLst/>
          </a:prstGeom>
        </p:spPr>
      </p:pic>
      <p:pic>
        <p:nvPicPr>
          <p:cNvPr id="102" name="Picture 101" descr="EPICS - Wikipedi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820" y="889076"/>
            <a:ext cx="378042" cy="280095"/>
          </a:xfrm>
          <a:prstGeom prst="rect">
            <a:avLst/>
          </a:prstGeom>
        </p:spPr>
      </p:pic>
      <p:cxnSp>
        <p:nvCxnSpPr>
          <p:cNvPr id="144" name="Straight Connector 143"/>
          <p:cNvCxnSpPr>
            <a:cxnSpLocks/>
          </p:cNvCxnSpPr>
          <p:nvPr/>
        </p:nvCxnSpPr>
        <p:spPr bwMode="auto">
          <a:xfrm>
            <a:off x="1364446" y="3444477"/>
            <a:ext cx="0" cy="700919"/>
          </a:xfrm>
          <a:prstGeom prst="line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F7657F23-D857-DD4E-DE6A-40BE528178EA}"/>
              </a:ext>
            </a:extLst>
          </p:cNvPr>
          <p:cNvSpPr/>
          <p:nvPr/>
        </p:nvSpPr>
        <p:spPr bwMode="auto">
          <a:xfrm>
            <a:off x="6235231" y="3418743"/>
            <a:ext cx="2729257" cy="764466"/>
          </a:xfrm>
          <a:prstGeom prst="wedgeRectCallout">
            <a:avLst>
              <a:gd name="adj1" fmla="val -91459"/>
              <a:gd name="adj2" fmla="val -62369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>
              <a:spcBef>
                <a:spcPct val="0"/>
              </a:spcBef>
            </a:pPr>
            <a:r>
              <a:rPr lang="en-US" sz="900" dirty="0">
                <a:latin typeface="Times" charset="0"/>
              </a:rPr>
              <a:t>Uses special (data-</a:t>
            </a:r>
            <a:r>
              <a:rPr lang="en-US" sz="900" dirty="0" err="1">
                <a:latin typeface="Times" charset="0"/>
              </a:rPr>
              <a:t>wica</a:t>
            </a:r>
            <a:r>
              <a:rPr lang="en-US" sz="900" dirty="0">
                <a:latin typeface="Times" charset="0"/>
              </a:rPr>
              <a:t>-*) markup attributes:</a:t>
            </a:r>
          </a:p>
          <a:p>
            <a:pPr marL="171450" indent="-171450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>
                <a:latin typeface="Times" charset="0"/>
              </a:rPr>
              <a:t>to identify the control system channels of interest.</a:t>
            </a:r>
          </a:p>
          <a:p>
            <a:pPr marL="171450" indent="-171450" defTabSz="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900" dirty="0">
                <a:latin typeface="Times" charset="0"/>
              </a:rPr>
              <a:t>to control how it is displayed.</a:t>
            </a:r>
            <a:endParaRPr lang="de-CH" sz="900" dirty="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255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0" animBg="1"/>
      <p:bldP spid="48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01B1C6-CB95-05D7-9A68-4635D91E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53788"/>
            <a:ext cx="6708025" cy="437380"/>
          </a:xfrm>
          <a:solidFill>
            <a:schemeClr val="bg1"/>
          </a:solidFill>
        </p:spPr>
        <p:txBody>
          <a:bodyPr/>
          <a:lstStyle/>
          <a:p>
            <a:r>
              <a:rPr lang="en-CH" dirty="0"/>
              <a:t>The simplest Wica Web Page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14E32-B289-8492-C5CF-357187E5DD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5</a:t>
            </a:fld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C901D43-B57B-E93B-D9F9-B56B9848B2E6}"/>
              </a:ext>
            </a:extLst>
          </p:cNvPr>
          <p:cNvSpPr txBox="1">
            <a:spLocks/>
          </p:cNvSpPr>
          <p:nvPr/>
        </p:nvSpPr>
        <p:spPr>
          <a:xfrm>
            <a:off x="1043608" y="771550"/>
            <a:ext cx="7632848" cy="1944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792" indent="-177792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7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582" indent="-177792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7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582" indent="184142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7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15" indent="-177792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7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06" indent="-177792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7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685" indent="-17938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238" indent="-182554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16" indent="-17938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08" indent="-177792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&lt;!doctype html&gt;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&lt;html lang="en"&gt;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&lt;meta charset="utf-8"/&gt;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&lt;title&gt;Wica Demo Page&lt;/title&gt;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&lt;script src=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"/wica/wica.js</a:t>
            </a: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" type="module"&gt;&lt;/script&gt;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&lt;h1&gt;Wica Demo Page&lt;/h1&gt;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&lt;label&gt;Channel-1:&lt;/label&gt; &lt;span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</a:t>
            </a: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800" b="1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SINEG01-MBND300:I-READ</a:t>
            </a: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"&gt;&lt;/span&gt; &lt;br&gt;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&lt;label&gt;Channel-2:&lt;/label&gt; &lt;span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</a:t>
            </a: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800" b="1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SINLH02-MBND100:I-READ</a:t>
            </a: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"&gt;&lt;/span&gt; &lt;br&gt;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&lt;label&gt;Channel-3:&lt;/label&gt; &lt;span </a:t>
            </a:r>
            <a:r>
              <a:rPr lang="en-US" sz="800" b="1" noProof="1">
                <a:latin typeface="Courier New" panose="02070309020205020404" pitchFamily="49" charset="0"/>
                <a:cs typeface="Courier New" panose="02070309020205020404" pitchFamily="49" charset="0"/>
              </a:rPr>
              <a:t>data-wica-channel-name</a:t>
            </a: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800" b="1" noProof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SINBC02-MBND100:I-READ</a:t>
            </a: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"&gt;&lt;/span&gt; &lt;br&gt;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  <a:b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800" noProof="1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sz="800" noProof="1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54B685-0B99-82D4-BE54-3AF48158CB03}"/>
              </a:ext>
            </a:extLst>
          </p:cNvPr>
          <p:cNvSpPr txBox="1">
            <a:spLocks/>
          </p:cNvSpPr>
          <p:nvPr/>
        </p:nvSpPr>
        <p:spPr>
          <a:xfrm>
            <a:off x="1043608" y="2787774"/>
            <a:ext cx="5544616" cy="22322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br>
              <a:rPr lang="en-US" sz="1000" dirty="0"/>
            </a:b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F3647-8CAF-F2F2-4B43-FFD047AE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003798"/>
            <a:ext cx="4961550" cy="1835842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56871555-6C1D-739F-1081-BE9B1370628B}"/>
              </a:ext>
            </a:extLst>
          </p:cNvPr>
          <p:cNvSpPr/>
          <p:nvPr/>
        </p:nvSpPr>
        <p:spPr bwMode="auto">
          <a:xfrm>
            <a:off x="3232153" y="843558"/>
            <a:ext cx="1898886" cy="504056"/>
          </a:xfrm>
          <a:prstGeom prst="wedgeEllipseCallout">
            <a:avLst>
              <a:gd name="adj1" fmla="val -65744"/>
              <a:gd name="adj2" fmla="val 76439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CH" sz="1000" dirty="0"/>
              <a:t>Loads the Wica-JS library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67DB4AB1-53BD-C5C8-0C7A-F043469C049B}"/>
              </a:ext>
            </a:extLst>
          </p:cNvPr>
          <p:cNvSpPr/>
          <p:nvPr/>
        </p:nvSpPr>
        <p:spPr bwMode="auto">
          <a:xfrm>
            <a:off x="5364088" y="1275606"/>
            <a:ext cx="1898886" cy="504056"/>
          </a:xfrm>
          <a:prstGeom prst="wedgeEllipseCallout">
            <a:avLst>
              <a:gd name="adj1" fmla="val -65744"/>
              <a:gd name="adj2" fmla="val 76439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CH" sz="1000" dirty="0"/>
              <a:t>Identify the EPICS channels</a:t>
            </a:r>
          </a:p>
        </p:txBody>
      </p:sp>
    </p:spTree>
    <p:extLst>
      <p:ext uri="{BB962C8B-B14F-4D97-AF65-F5344CB8AC3E}">
        <p14:creationId xmlns:p14="http://schemas.microsoft.com/office/powerpoint/2010/main" val="14235727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AB638-20E2-C9E5-A0DB-DF0453835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958B33B-ABE6-14B8-C57C-6776A8ABE9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213" y="771550"/>
            <a:ext cx="7742237" cy="388843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CH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EACF91-EA1A-7853-BF15-EB5AEA3A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95486"/>
            <a:ext cx="6708025" cy="381375"/>
          </a:xfrm>
          <a:solidFill>
            <a:schemeClr val="bg1"/>
          </a:solidFill>
        </p:spPr>
        <p:txBody>
          <a:bodyPr/>
          <a:lstStyle/>
          <a:p>
            <a:r>
              <a:rPr lang="en-CH" dirty="0"/>
              <a:t>WICA-Http and Wica-JS  are on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1DD4C-DB6A-66D0-F295-9298D1B52F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6</a:t>
            </a:fld>
            <a:endParaRPr lang="de-DE" dirty="0"/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914CFAAA-C34C-A3A6-ADE8-4ECCC9B9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16" y="1203598"/>
            <a:ext cx="2891489" cy="3240360"/>
          </a:xfrm>
          <a:prstGeom prst="rect">
            <a:avLst/>
          </a:prstGeom>
        </p:spPr>
      </p:pic>
      <p:pic>
        <p:nvPicPr>
          <p:cNvPr id="7" name="Picture 6" descr="A screenshot of a web page&#10;&#10;Description automatically generated">
            <a:extLst>
              <a:ext uri="{FF2B5EF4-FFF2-40B4-BE49-F238E27FC236}">
                <a16:creationId xmlns:a16="http://schemas.microsoft.com/office/drawing/2014/main" id="{55BB74C9-BE87-9557-E317-630C3BE68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645" y="1203597"/>
            <a:ext cx="3578797" cy="32403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B0B9F2-1E74-5EE2-9469-B2361A300A06}"/>
              </a:ext>
            </a:extLst>
          </p:cNvPr>
          <p:cNvSpPr txBox="1"/>
          <p:nvPr/>
        </p:nvSpPr>
        <p:spPr>
          <a:xfrm>
            <a:off x="1004229" y="834605"/>
            <a:ext cx="35283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/>
              <a:t>https://github.com/paulscherrerinstitute/wica-http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13059-4841-3B2D-4047-0F4CAC2850DD}"/>
              </a:ext>
            </a:extLst>
          </p:cNvPr>
          <p:cNvSpPr txBox="1"/>
          <p:nvPr/>
        </p:nvSpPr>
        <p:spPr>
          <a:xfrm>
            <a:off x="4820653" y="843558"/>
            <a:ext cx="3399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200" dirty="0"/>
              <a:t>https://github.com/paulscherrerinstitute/wica-js</a:t>
            </a:r>
          </a:p>
        </p:txBody>
      </p:sp>
    </p:spTree>
    <p:extLst>
      <p:ext uri="{BB962C8B-B14F-4D97-AF65-F5344CB8AC3E}">
        <p14:creationId xmlns:p14="http://schemas.microsoft.com/office/powerpoint/2010/main" val="13380994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B2091-6F01-D643-2C34-75AECA97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421ECD-81BA-CEA5-5967-A5C8C5CDE6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9592" y="1059582"/>
            <a:ext cx="7742237" cy="38164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dirty="0"/>
              <a:t>Let’s make a start…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CH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6DB9CA-B338-2D09-605D-81E23E35A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95486"/>
            <a:ext cx="6708025" cy="381375"/>
          </a:xfrm>
          <a:solidFill>
            <a:schemeClr val="bg1"/>
          </a:solidFill>
        </p:spPr>
        <p:txBody>
          <a:bodyPr/>
          <a:lstStyle/>
          <a:p>
            <a:r>
              <a:rPr lang="en-CH" dirty="0"/>
              <a:t>Workshop Exercises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716E-5ED9-D49D-4FA0-D630E9FAEA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9079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67880-2319-F507-DFA9-5D22C4B7E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1A50B1F-E2D4-277C-382D-B8930B348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9592" y="800774"/>
            <a:ext cx="7560840" cy="393121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dirty="0"/>
              <a:t>Follow the instructions at the following URL to download and run the Wica-Http server in your own user account and </a:t>
            </a:r>
            <a:r>
              <a:rPr lang="en-GB" dirty="0">
                <a:solidFill>
                  <a:srgbClr val="FF0000"/>
                </a:solidFill>
              </a:rPr>
              <a:t>unique port </a:t>
            </a:r>
            <a:r>
              <a:rPr lang="en-GB" dirty="0"/>
              <a:t>on the HLA test machine</a:t>
            </a:r>
            <a:br>
              <a:rPr lang="en-GB" dirty="0"/>
            </a:br>
            <a:endParaRPr lang="en-GB" dirty="0"/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https://github.com/paulscherrerinstitute/wica-http/blob/master/docs/hla/ex1.md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server admin page should look like this: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CH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A20F1A-0C99-A300-E490-C61F4C3D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95486"/>
            <a:ext cx="6192688" cy="432048"/>
          </a:xfrm>
          <a:solidFill>
            <a:schemeClr val="bg1"/>
          </a:solidFill>
        </p:spPr>
        <p:txBody>
          <a:bodyPr/>
          <a:lstStyle/>
          <a:p>
            <a:r>
              <a:rPr lang="en-CH" sz="1800" dirty="0"/>
              <a:t>Exercise 1: Download, and run the Wica-HTTP server locally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A0549-37DD-608E-2FA7-6780976FDB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8</a:t>
            </a:fld>
            <a:endParaRPr lang="de-DE" dirty="0"/>
          </a:p>
        </p:txBody>
      </p:sp>
      <p:pic>
        <p:nvPicPr>
          <p:cNvPr id="11" name="Picture 10" descr="A close-up of a business card&#10;&#10;Description automatically generated">
            <a:extLst>
              <a:ext uri="{FF2B5EF4-FFF2-40B4-BE49-F238E27FC236}">
                <a16:creationId xmlns:a16="http://schemas.microsoft.com/office/drawing/2014/main" id="{7A38900A-D6F6-716C-DDAE-2EF2BDB8C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59782"/>
            <a:ext cx="7364023" cy="17304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1DC337-264D-F705-88DB-C482E6B95E07}"/>
              </a:ext>
            </a:extLst>
          </p:cNvPr>
          <p:cNvSpPr txBox="1"/>
          <p:nvPr/>
        </p:nvSpPr>
        <p:spPr>
          <a:xfrm>
            <a:off x="7722509" y="195486"/>
            <a:ext cx="1226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 dirty="0"/>
              <a:t>⏰ </a:t>
            </a:r>
            <a:r>
              <a:rPr lang="en-CH" sz="18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3719025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11DB7-D122-0123-1CB1-247C472E4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DA29AB4-749C-D039-56DB-5AD78DBEE8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5576" y="1036784"/>
            <a:ext cx="7560840" cy="393121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Navigate to the following URL, but swap the port number of your local server for the one below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http://sls20-bd-testsrv.psi.ch: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5825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/test/counter.html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0" indent="0">
              <a:buNone/>
            </a:pPr>
            <a:endParaRPr lang="en-CH" i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FB0719A-BC50-7851-CA6F-99A17918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77675"/>
            <a:ext cx="6696744" cy="559415"/>
          </a:xfrm>
          <a:solidFill>
            <a:schemeClr val="bg1"/>
          </a:solidFill>
        </p:spPr>
        <p:txBody>
          <a:bodyPr/>
          <a:lstStyle/>
          <a:p>
            <a:r>
              <a:rPr lang="en-CH" sz="1800" dirty="0"/>
              <a:t>Exercise 2: I will run the EPICS ‘counter.db’ test database on the local machine. See if your local server instance can connect to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D035D-0BB1-7EA4-CEF3-A585237708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9</a:t>
            </a:fld>
            <a:endParaRPr lang="de-DE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6081E40-35DA-7D03-FBAC-837C6E42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23678"/>
            <a:ext cx="5256584" cy="27624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3F5052-67F6-DD22-9549-9F45F0D450EB}"/>
              </a:ext>
            </a:extLst>
          </p:cNvPr>
          <p:cNvSpPr txBox="1"/>
          <p:nvPr/>
        </p:nvSpPr>
        <p:spPr>
          <a:xfrm>
            <a:off x="7703302" y="272716"/>
            <a:ext cx="1226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1600" dirty="0"/>
              <a:t>⏰ </a:t>
            </a:r>
            <a:r>
              <a:rPr lang="en-CH" sz="1800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5 mins</a:t>
            </a:r>
          </a:p>
        </p:txBody>
      </p:sp>
    </p:spTree>
    <p:extLst>
      <p:ext uri="{BB962C8B-B14F-4D97-AF65-F5344CB8AC3E}">
        <p14:creationId xmlns:p14="http://schemas.microsoft.com/office/powerpoint/2010/main" val="194045474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PSI-Powerpoint-Master Calibri V2">
  <a:themeElements>
    <a:clrScheme name="Farbwelt des PSI">
      <a:dk1>
        <a:srgbClr val="000000"/>
      </a:dk1>
      <a:lt1>
        <a:srgbClr val="FFFFFF"/>
      </a:lt1>
      <a:dk2>
        <a:srgbClr val="000000"/>
      </a:dk2>
      <a:lt2>
        <a:srgbClr val="686868"/>
      </a:lt2>
      <a:accent1>
        <a:srgbClr val="FDCA00"/>
      </a:accent1>
      <a:accent2>
        <a:srgbClr val="EB5B00"/>
      </a:accent2>
      <a:accent3>
        <a:srgbClr val="C50006"/>
      </a:accent3>
      <a:accent4>
        <a:srgbClr val="7C204E"/>
      </a:accent4>
      <a:accent5>
        <a:srgbClr val="003B6E"/>
      </a:accent5>
      <a:accent6>
        <a:srgbClr val="197418"/>
      </a:accent6>
      <a:hlink>
        <a:srgbClr val="000000"/>
      </a:hlink>
      <a:folHlink>
        <a:srgbClr val="686868"/>
      </a:folHlink>
    </a:clrScheme>
    <a:fontScheme name="Georgia/Calibri">
      <a:majorFont>
        <a:latin typeface="Georgia"/>
        <a:ea typeface="ヒラギノ角ゴ Pro W3"/>
        <a:cs typeface="ヒラギノ角ゴ Pro W3"/>
      </a:majorFont>
      <a:minorFont>
        <a:latin typeface="Calibri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 eaLnBrk="1" hangingPunct="1">
          <a:lnSpc>
            <a:spcPct val="110000"/>
          </a:lnSpc>
          <a:spcBef>
            <a:spcPct val="0"/>
          </a:spcBef>
          <a:buClr>
            <a:srgbClr val="000000"/>
          </a:buClr>
          <a:defRPr sz="1800" dirty="0" err="1" smtClean="0">
            <a:solidFill>
              <a:srgbClr val="000000"/>
            </a:solidFill>
            <a:latin typeface="Calibri"/>
          </a:defRPr>
        </a:defPPr>
      </a:lstStyle>
    </a:txDef>
  </a:objectDefaults>
  <a:extraClrSchemeLst>
    <a:extraClrScheme>
      <a:clrScheme name="Farbwelt des PSI">
        <a:dk1>
          <a:srgbClr val="000000"/>
        </a:dk1>
        <a:lt1>
          <a:srgbClr val="FFFFFF"/>
        </a:lt1>
        <a:dk2>
          <a:srgbClr val="000000"/>
        </a:dk2>
        <a:lt2>
          <a:srgbClr val="686868"/>
        </a:lt2>
        <a:accent1>
          <a:srgbClr val="FDCA00"/>
        </a:accent1>
        <a:accent2>
          <a:srgbClr val="EB5B00"/>
        </a:accent2>
        <a:accent3>
          <a:srgbClr val="C50006"/>
        </a:accent3>
        <a:accent4>
          <a:srgbClr val="7C204E"/>
        </a:accent4>
        <a:accent5>
          <a:srgbClr val="003B6E"/>
        </a:accent5>
        <a:accent6>
          <a:srgbClr val="197418"/>
        </a:accent6>
        <a:hlink>
          <a:srgbClr val="000000"/>
        </a:hlink>
        <a:folHlink>
          <a:srgbClr val="68686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au 100%">
      <a:srgbClr val="505050"/>
    </a:custClr>
    <a:custClr name="Gelb 100%">
      <a:srgbClr val="FDCA00"/>
    </a:custClr>
    <a:custClr name="Orange 100%">
      <a:srgbClr val="EB5B00"/>
    </a:custClr>
    <a:custClr name="Rot 100%">
      <a:srgbClr val="C50006"/>
    </a:custClr>
    <a:custClr name="Braun 100%">
      <a:srgbClr val="85543A"/>
    </a:custClr>
    <a:custClr name="Olivgrün 100%">
      <a:srgbClr val="8F7111"/>
    </a:custClr>
    <a:custClr name="Hellgrün 100%">
      <a:srgbClr val="82911A"/>
    </a:custClr>
    <a:custClr name="Grün 100%">
      <a:srgbClr val="197418"/>
    </a:custClr>
    <a:custClr name="Violet 100%">
      <a:srgbClr val="7C204E"/>
    </a:custClr>
    <a:custClr name="Blau 100%">
      <a:srgbClr val="003B6E"/>
    </a:custClr>
    <a:custClr name="Grau 80%">
      <a:srgbClr val="686868"/>
    </a:custClr>
    <a:custClr name="Gelb 80%">
      <a:srgbClr val="FED43E"/>
    </a:custClr>
    <a:custClr name="Orange 80%">
      <a:srgbClr val="EE7B34"/>
    </a:custClr>
    <a:custClr name="Rot 80%">
      <a:srgbClr val="D04729"/>
    </a:custClr>
    <a:custClr name="Braun 80%">
      <a:srgbClr val="9A7059"/>
    </a:custClr>
    <a:custClr name="Olivgrün 80%">
      <a:srgbClr val="A48841"/>
    </a:custClr>
    <a:custClr name="Hellgrün 80%">
      <a:srgbClr val="9BA34C"/>
    </a:custClr>
    <a:custClr name="Grün 80%">
      <a:srgbClr val="518A42"/>
    </a:custClr>
    <a:custClr name="Violet 80%">
      <a:srgbClr val="914967"/>
    </a:custClr>
    <a:custClr name="Blau 80%">
      <a:srgbClr val="405583"/>
    </a:custClr>
    <a:custClr name="Grau 60%">
      <a:srgbClr val="969696"/>
    </a:custClr>
    <a:custClr name="Gelb 60%">
      <a:srgbClr val="FEDE74"/>
    </a:custClr>
    <a:custClr name="Orange 60%">
      <a:srgbClr val="F29E62"/>
    </a:custClr>
    <a:custClr name="Rot 60%">
      <a:srgbClr val="DA7252"/>
    </a:custClr>
    <a:custClr name="Braun 60%">
      <a:srgbClr val="B2917D"/>
    </a:custClr>
    <a:custClr name="Olivgrün 60%">
      <a:srgbClr val="BAA46A"/>
    </a:custClr>
    <a:custClr name="Hellgrün 60%">
      <a:srgbClr val="B5B874"/>
    </a:custClr>
    <a:custClr name="Grün 60%">
      <a:srgbClr val="7DA569"/>
    </a:custClr>
    <a:custClr name="Violet 60%">
      <a:srgbClr val="AA7084"/>
    </a:custClr>
    <a:custClr name="Blau 60%">
      <a:srgbClr val="69769E"/>
    </a:custClr>
    <a:custClr name="Grau 40%">
      <a:srgbClr val="B9B9B9"/>
    </a:custClr>
    <a:custClr name="Gelb 40%">
      <a:srgbClr val="FFEAA8"/>
    </a:custClr>
    <a:custClr name="Orange 40%">
      <a:srgbClr val="F6C096"/>
    </a:custClr>
    <a:custClr name="Rot 40%">
      <a:srgbClr val="E7A287"/>
    </a:custClr>
    <a:custClr name="Braun 40%">
      <a:srgbClr val="CAB5A6"/>
    </a:custClr>
    <a:custClr name="Olivgrün 40%">
      <a:srgbClr val="D0C19B"/>
    </a:custClr>
    <a:custClr name="Hellgrün 40%">
      <a:srgbClr val="CED0A4"/>
    </a:custClr>
    <a:custClr name="Grün 40%">
      <a:srgbClr val="A8C39A"/>
    </a:custClr>
    <a:custClr name="Violet 40%">
      <a:srgbClr val="C49FAA"/>
    </a:custClr>
    <a:custClr name="Blau 40%">
      <a:srgbClr val="989FBD"/>
    </a:custClr>
    <a:custClr name="Grau 20%">
      <a:srgbClr val="E5E5E5"/>
    </a:custClr>
    <a:custClr name="Gelb 20%">
      <a:srgbClr val="FFF5D6"/>
    </a:custClr>
    <a:custClr name="Orange 20%">
      <a:srgbClr val="FBE1CC"/>
    </a:custClr>
    <a:custClr name="Rot 20%">
      <a:srgbClr val="F3D2C2"/>
    </a:custClr>
    <a:custClr name="Braun 20%">
      <a:srgbClr val="E4D9D2"/>
    </a:custClr>
    <a:custClr name="Olivgrün 20%">
      <a:srgbClr val="E8E1CE"/>
    </a:custClr>
    <a:custClr name="Hellgrün 20%">
      <a:srgbClr val="E7E8D3"/>
    </a:custClr>
    <a:custClr name="Grün 20%">
      <a:srgbClr val="D4E2CE"/>
    </a:custClr>
    <a:custClr name="Violet 20%">
      <a:srgbClr val="E1D0D5"/>
    </a:custClr>
    <a:custClr name="Blau 20%">
      <a:srgbClr val="CBCFDF"/>
    </a:custClr>
  </a:custClrLst>
  <a:extLst>
    <a:ext uri="{05A4C25C-085E-4340-85A3-A5531E510DB2}">
      <thm15:themeFamily xmlns:thm15="http://schemas.microsoft.com/office/thememl/2012/main" name="PSI PowerPoint Master english 16_9.potx" id="{D740BDA2-5362-433F-8FF1-B032EC84CAE9}" vid="{5E8A839B-C512-4D1D-A022-DACBC9126E25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3663</TotalTime>
  <Words>2847</Words>
  <Application>Microsoft Macintosh PowerPoint</Application>
  <PresentationFormat>On-screen Show (16:9)</PresentationFormat>
  <Paragraphs>342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Arial Narrow</vt:lpstr>
      <vt:lpstr>Calibri</vt:lpstr>
      <vt:lpstr>Courier New</vt:lpstr>
      <vt:lpstr>Franklin Gothic Book</vt:lpstr>
      <vt:lpstr>Georgia</vt:lpstr>
      <vt:lpstr>Symbol</vt:lpstr>
      <vt:lpstr>Times</vt:lpstr>
      <vt:lpstr>Wingdings</vt:lpstr>
      <vt:lpstr>ヒラギノ角ゴ Pro W3</vt:lpstr>
      <vt:lpstr>PSI-Powerpoint-Master Calibri V2</vt:lpstr>
      <vt:lpstr>A quick look at WICA: an extra tool in our Control System Toolkit</vt:lpstr>
      <vt:lpstr>Introduction</vt:lpstr>
      <vt:lpstr>What is WICA ?</vt:lpstr>
      <vt:lpstr>WICA Overview Picture</vt:lpstr>
      <vt:lpstr>The simplest Wica Web Page</vt:lpstr>
      <vt:lpstr>WICA-Http and Wica-JS  are on GitHub</vt:lpstr>
      <vt:lpstr>Workshop Exercises</vt:lpstr>
      <vt:lpstr>Exercise 1: Download, and run the Wica-HTTP server locally</vt:lpstr>
      <vt:lpstr>Exercise 2: I will run the EPICS ‘counter.db’ test database on the local machine. See if your local server instance can connect to it.</vt:lpstr>
      <vt:lpstr>The ‘counter.db’ database looks like this</vt:lpstr>
      <vt:lpstr>The ‘counter.html’ web page looks like this</vt:lpstr>
      <vt:lpstr>Exercise 3: I will run the EPICS ‘types.db’ test database on the local machine. See if your local server instance can connect to it.</vt:lpstr>
      <vt:lpstr>The ‘types.db’ database looks like this</vt:lpstr>
      <vt:lpstr>The ‘types.html’ web page looks like this</vt:lpstr>
      <vt:lpstr>Controlling data acquisition:  ‘data-wica-channel-props’</vt:lpstr>
      <vt:lpstr>Controlling text rendering: ‘data-wica-rendering-props’</vt:lpstr>
      <vt:lpstr>Exercise 4: Explore the operations available on the Wica-Http Server</vt:lpstr>
      <vt:lpstr>Exercise 5: Read channel values from PSI science facilities</vt:lpstr>
      <vt:lpstr>Exercise 6: A quick look at PSI’s WICA main website</vt:lpstr>
      <vt:lpstr>Some example pages…</vt:lpstr>
      <vt:lpstr>PROSCAN caQtdm Status Page – the gold standard to try to copy</vt:lpstr>
      <vt:lpstr>PROSCAN Status Page – Mixed Text &amp; Plot Example</vt:lpstr>
      <vt:lpstr>PROSCAN Status Page – responsive design</vt:lpstr>
      <vt:lpstr>HIPA Vacuum System Page – SVG Example  </vt:lpstr>
      <vt:lpstr>HIPA RF System Page – SVG + Plot Example  </vt:lpstr>
      <vt:lpstr>SwissFEL Camera Page – Web Component Example</vt:lpstr>
      <vt:lpstr>Leveraging WICA – possible workflows</vt:lpstr>
      <vt:lpstr>WICA Learning Experiences so far – a partial success ?</vt:lpstr>
      <vt:lpstr>Thank you for your attention :-)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</dc:title>
  <dc:creator>Microsoft Office-Anwender</dc:creator>
  <cp:lastModifiedBy>Rees Simon</cp:lastModifiedBy>
  <cp:revision>83</cp:revision>
  <cp:lastPrinted>2024-01-23T08:49:35Z</cp:lastPrinted>
  <dcterms:created xsi:type="dcterms:W3CDTF">2017-11-09T13:54:50Z</dcterms:created>
  <dcterms:modified xsi:type="dcterms:W3CDTF">2024-01-23T08:56:06Z</dcterms:modified>
</cp:coreProperties>
</file>